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Lexend SemiBold"/>
      <p:regular r:id="rId25"/>
      <p:bold r:id="rId26"/>
    </p:embeddedFont>
    <p:embeddedFont>
      <p:font typeface="Cabin"/>
      <p:regular r:id="rId27"/>
      <p:bold r:id="rId28"/>
      <p:italic r:id="rId29"/>
      <p:boldItalic r:id="rId30"/>
    </p:embeddedFont>
    <p:embeddedFont>
      <p:font typeface="Lexend"/>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3" roundtripDataSignature="AMtx7mg8St7ajtJNqhrLeErqzbX5bfvz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exendSemiBold-bold.fntdata"/><Relationship Id="rId25" Type="http://schemas.openxmlformats.org/officeDocument/2006/relationships/font" Target="fonts/LexendSemiBold-regular.fntdata"/><Relationship Id="rId28" Type="http://schemas.openxmlformats.org/officeDocument/2006/relationships/font" Target="fonts/Cabin-bold.fntdata"/><Relationship Id="rId27" Type="http://schemas.openxmlformats.org/officeDocument/2006/relationships/font" Target="fonts/Cabin-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bin-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exend-regular.fntdata"/><Relationship Id="rId30" Type="http://schemas.openxmlformats.org/officeDocument/2006/relationships/font" Target="fonts/Cabin-boldItalic.fntdata"/><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font" Target="fonts/Lexend-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1d723f5dc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31d723f5dc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1d723f5dc9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31d723f5dc9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a89e23fbe4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3a89e23fbe4_1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2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title"/>
          </p:nvPr>
        </p:nvSpPr>
        <p:spPr>
          <a:xfrm>
            <a:off x="465375" y="2450825"/>
            <a:ext cx="8420100" cy="1898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2800"/>
              <a:buNone/>
            </a:pPr>
            <a:r>
              <a:rPr b="1" lang="en-GB" sz="3900">
                <a:latin typeface="Cabin"/>
                <a:ea typeface="Cabin"/>
                <a:cs typeface="Cabin"/>
                <a:sym typeface="Cabin"/>
              </a:rPr>
              <a:t>Sentry6 </a:t>
            </a:r>
            <a:endParaRPr b="1" sz="3900">
              <a:latin typeface="Cabin"/>
              <a:ea typeface="Cabin"/>
              <a:cs typeface="Cabin"/>
              <a:sym typeface="Cabin"/>
            </a:endParaRPr>
          </a:p>
          <a:p>
            <a:pPr indent="0" lvl="0" marL="0" rtl="0" algn="ctr">
              <a:lnSpc>
                <a:spcPct val="115000"/>
              </a:lnSpc>
              <a:spcBef>
                <a:spcPts val="0"/>
              </a:spcBef>
              <a:spcAft>
                <a:spcPts val="0"/>
              </a:spcAft>
              <a:buSzPts val="2800"/>
              <a:buNone/>
            </a:pPr>
            <a:r>
              <a:rPr b="1" lang="en-GB" sz="3100">
                <a:latin typeface="Cabin"/>
                <a:ea typeface="Cabin"/>
                <a:cs typeface="Cabin"/>
                <a:sym typeface="Cabin"/>
              </a:rPr>
              <a:t>16 Measured Pitching Stats</a:t>
            </a:r>
            <a:endParaRPr b="1" sz="3100">
              <a:latin typeface="Cabin"/>
              <a:ea typeface="Cabin"/>
              <a:cs typeface="Cabin"/>
              <a:sym typeface="Cabin"/>
            </a:endParaRPr>
          </a:p>
          <a:p>
            <a:pPr indent="0" lvl="0" marL="0" rtl="0" algn="ctr">
              <a:lnSpc>
                <a:spcPct val="115000"/>
              </a:lnSpc>
              <a:spcBef>
                <a:spcPts val="0"/>
              </a:spcBef>
              <a:spcAft>
                <a:spcPts val="0"/>
              </a:spcAft>
              <a:buSzPts val="2800"/>
              <a:buNone/>
            </a:pPr>
            <a:r>
              <a:rPr b="1" lang="en-GB" sz="3100">
                <a:latin typeface="Cabin"/>
                <a:ea typeface="Cabin"/>
                <a:cs typeface="Cabin"/>
                <a:sym typeface="Cabin"/>
              </a:rPr>
              <a:t>May 2026</a:t>
            </a:r>
            <a:endParaRPr b="1" sz="3100">
              <a:latin typeface="Cabin"/>
              <a:ea typeface="Cabin"/>
              <a:cs typeface="Cabin"/>
              <a:sym typeface="Cabin"/>
            </a:endParaRPr>
          </a:p>
        </p:txBody>
      </p:sp>
      <p:pic>
        <p:nvPicPr>
          <p:cNvPr id="55" name="Google Shape;55;p1" title="Sentry Logo with Outline &amp; Type Tparent.png"/>
          <p:cNvPicPr preferRelativeResize="0"/>
          <p:nvPr/>
        </p:nvPicPr>
        <p:blipFill rotWithShape="1">
          <a:blip r:embed="rId3">
            <a:alphaModFix/>
          </a:blip>
          <a:srcRect b="0" l="0" r="0" t="0"/>
          <a:stretch/>
        </p:blipFill>
        <p:spPr>
          <a:xfrm>
            <a:off x="4071326" y="285100"/>
            <a:ext cx="1208175" cy="1960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1" title="Elbow Ang Velocity.png"/>
          <p:cNvPicPr preferRelativeResize="0"/>
          <p:nvPr/>
        </p:nvPicPr>
        <p:blipFill rotWithShape="1">
          <a:blip r:embed="rId3">
            <a:alphaModFix/>
          </a:blip>
          <a:srcRect b="0" l="0" r="0" t="0"/>
          <a:stretch/>
        </p:blipFill>
        <p:spPr>
          <a:xfrm>
            <a:off x="0" y="13650"/>
            <a:ext cx="9144000" cy="4518324"/>
          </a:xfrm>
          <a:prstGeom prst="rect">
            <a:avLst/>
          </a:prstGeom>
          <a:noFill/>
          <a:ln>
            <a:noFill/>
          </a:ln>
        </p:spPr>
      </p:pic>
      <p:sp>
        <p:nvSpPr>
          <p:cNvPr id="139" name="Google Shape;139;p11"/>
          <p:cNvSpPr txBox="1"/>
          <p:nvPr/>
        </p:nvSpPr>
        <p:spPr>
          <a:xfrm>
            <a:off x="0" y="4531975"/>
            <a:ext cx="4818600" cy="6204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dk1"/>
              </a:buClr>
              <a:buSzPts val="3111"/>
              <a:buFont typeface="Arial"/>
              <a:buNone/>
            </a:pPr>
            <a:r>
              <a:rPr b="0" i="0" lang="en-GB" sz="2800" u="none" cap="none" strike="noStrike">
                <a:solidFill>
                  <a:schemeClr val="dk1"/>
                </a:solidFill>
                <a:latin typeface="Arial"/>
                <a:ea typeface="Arial"/>
                <a:cs typeface="Arial"/>
                <a:sym typeface="Arial"/>
              </a:rPr>
              <a:t>  Max Elbow Angular Velocity</a:t>
            </a:r>
            <a:endParaRPr b="0" i="0" sz="1400" u="none" cap="none" strike="noStrike">
              <a:solidFill>
                <a:srgbClr val="000000"/>
              </a:solidFill>
              <a:latin typeface="Arial"/>
              <a:ea typeface="Arial"/>
              <a:cs typeface="Arial"/>
              <a:sym typeface="Arial"/>
            </a:endParaRPr>
          </a:p>
        </p:txBody>
      </p:sp>
      <p:sp>
        <p:nvSpPr>
          <p:cNvPr id="140" name="Google Shape;140;p11"/>
          <p:cNvSpPr txBox="1"/>
          <p:nvPr/>
        </p:nvSpPr>
        <p:spPr>
          <a:xfrm>
            <a:off x="4919373" y="4608925"/>
            <a:ext cx="38049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Elbow angular velocity is derived from the angular measurement between the forearm and the upper arm. </a:t>
            </a:r>
            <a:endParaRPr b="0" i="0" sz="1400" u="none" cap="none" strike="noStrike">
              <a:solidFill>
                <a:srgbClr val="000000"/>
              </a:solidFill>
              <a:latin typeface="Arial"/>
              <a:ea typeface="Arial"/>
              <a:cs typeface="Arial"/>
              <a:sym typeface="Arial"/>
            </a:endParaRPr>
          </a:p>
        </p:txBody>
      </p:sp>
      <p:sp>
        <p:nvSpPr>
          <p:cNvPr id="141" name="Google Shape;141;p11"/>
          <p:cNvSpPr txBox="1"/>
          <p:nvPr/>
        </p:nvSpPr>
        <p:spPr>
          <a:xfrm>
            <a:off x="4488350" y="776900"/>
            <a:ext cx="2204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 Maximum elbow joint angular velocity</a:t>
            </a:r>
            <a:endParaRPr b="0" i="0" sz="1400" u="none" cap="none" strike="noStrike">
              <a:solidFill>
                <a:srgbClr val="000000"/>
              </a:solidFill>
              <a:latin typeface="Arial"/>
              <a:ea typeface="Arial"/>
              <a:cs typeface="Arial"/>
              <a:sym typeface="Arial"/>
            </a:endParaRPr>
          </a:p>
        </p:txBody>
      </p:sp>
      <p:cxnSp>
        <p:nvCxnSpPr>
          <p:cNvPr id="142" name="Google Shape;142;p11"/>
          <p:cNvCxnSpPr/>
          <p:nvPr/>
        </p:nvCxnSpPr>
        <p:spPr>
          <a:xfrm flipH="1">
            <a:off x="4886450" y="2205500"/>
            <a:ext cx="878100" cy="572700"/>
          </a:xfrm>
          <a:prstGeom prst="straightConnector1">
            <a:avLst/>
          </a:prstGeom>
          <a:noFill/>
          <a:ln cap="flat" cmpd="sng" w="76200">
            <a:solidFill>
              <a:srgbClr val="EBFD3A"/>
            </a:solidFill>
            <a:prstDash val="solid"/>
            <a:round/>
            <a:headEnd len="sm" w="sm" type="none"/>
            <a:tailEnd len="sm" w="sm" type="none"/>
          </a:ln>
        </p:spPr>
      </p:cxnSp>
      <p:cxnSp>
        <p:nvCxnSpPr>
          <p:cNvPr id="143" name="Google Shape;143;p11"/>
          <p:cNvCxnSpPr/>
          <p:nvPr/>
        </p:nvCxnSpPr>
        <p:spPr>
          <a:xfrm rot="10800000">
            <a:off x="3864050" y="2114975"/>
            <a:ext cx="913200" cy="639900"/>
          </a:xfrm>
          <a:prstGeom prst="straightConnector1">
            <a:avLst/>
          </a:prstGeom>
          <a:noFill/>
          <a:ln cap="flat" cmpd="sng" w="76200">
            <a:solidFill>
              <a:srgbClr val="FF0000"/>
            </a:solidFill>
            <a:prstDash val="solid"/>
            <a:round/>
            <a:headEnd len="sm" w="sm" type="none"/>
            <a:tailEnd len="sm" w="sm" type="none"/>
          </a:ln>
        </p:spPr>
      </p:cxnSp>
      <p:sp>
        <p:nvSpPr>
          <p:cNvPr id="144" name="Google Shape;144;p11"/>
          <p:cNvSpPr/>
          <p:nvPr/>
        </p:nvSpPr>
        <p:spPr>
          <a:xfrm rot="-3175314">
            <a:off x="4616780" y="2507717"/>
            <a:ext cx="544864" cy="567544"/>
          </a:xfrm>
          <a:prstGeom prst="arc">
            <a:avLst>
              <a:gd fmla="val 16200000" name="adj1"/>
              <a:gd fmla="val 0" name="adj2"/>
            </a:avLst>
          </a:prstGeom>
          <a:noFill/>
          <a:ln cap="flat" cmpd="sng" w="38100">
            <a:solidFill>
              <a:srgbClr val="00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5" name="Google Shape;145;p11"/>
          <p:cNvSpPr/>
          <p:nvPr/>
        </p:nvSpPr>
        <p:spPr>
          <a:xfrm rot="-3175314">
            <a:off x="4002757" y="823355"/>
            <a:ext cx="544864" cy="567544"/>
          </a:xfrm>
          <a:prstGeom prst="arc">
            <a:avLst>
              <a:gd fmla="val 16200000" name="adj1"/>
              <a:gd fmla="val 0" name="adj2"/>
            </a:avLst>
          </a:prstGeom>
          <a:noFill/>
          <a:ln cap="flat" cmpd="sng" w="38100">
            <a:solidFill>
              <a:srgbClr val="00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2" title="Shoulder Ang Velocity.png"/>
          <p:cNvPicPr preferRelativeResize="0"/>
          <p:nvPr/>
        </p:nvPicPr>
        <p:blipFill rotWithShape="1">
          <a:blip r:embed="rId3">
            <a:alphaModFix/>
          </a:blip>
          <a:srcRect b="0" l="0" r="0" t="0"/>
          <a:stretch/>
        </p:blipFill>
        <p:spPr>
          <a:xfrm>
            <a:off x="0" y="0"/>
            <a:ext cx="9092702" cy="4562274"/>
          </a:xfrm>
          <a:prstGeom prst="rect">
            <a:avLst/>
          </a:prstGeom>
          <a:noFill/>
          <a:ln>
            <a:noFill/>
          </a:ln>
        </p:spPr>
      </p:pic>
      <p:sp>
        <p:nvSpPr>
          <p:cNvPr id="151" name="Google Shape;151;p12"/>
          <p:cNvSpPr txBox="1"/>
          <p:nvPr/>
        </p:nvSpPr>
        <p:spPr>
          <a:xfrm>
            <a:off x="4872178" y="4562278"/>
            <a:ext cx="44925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Shoulder joint angular velocity here is derived from the angular measurement between the upper arm and the pitcher’s ribcage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1050" u="none" cap="none" strike="noStrike">
              <a:solidFill>
                <a:schemeClr val="dk1"/>
              </a:solidFill>
              <a:latin typeface="Arial"/>
              <a:ea typeface="Arial"/>
              <a:cs typeface="Arial"/>
              <a:sym typeface="Arial"/>
            </a:endParaRPr>
          </a:p>
        </p:txBody>
      </p:sp>
      <p:sp>
        <p:nvSpPr>
          <p:cNvPr id="152" name="Google Shape;152;p12"/>
          <p:cNvSpPr txBox="1"/>
          <p:nvPr/>
        </p:nvSpPr>
        <p:spPr>
          <a:xfrm>
            <a:off x="1184532" y="2707075"/>
            <a:ext cx="2475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Fastest shoulder joint angular velocity</a:t>
            </a:r>
            <a:endParaRPr b="0" i="0" sz="1400" u="none" cap="none" strike="noStrike">
              <a:solidFill>
                <a:srgbClr val="000000"/>
              </a:solidFill>
              <a:latin typeface="Arial"/>
              <a:ea typeface="Arial"/>
              <a:cs typeface="Arial"/>
              <a:sym typeface="Arial"/>
            </a:endParaRPr>
          </a:p>
        </p:txBody>
      </p:sp>
      <p:sp>
        <p:nvSpPr>
          <p:cNvPr id="153" name="Google Shape;153;p12"/>
          <p:cNvSpPr txBox="1"/>
          <p:nvPr/>
        </p:nvSpPr>
        <p:spPr>
          <a:xfrm>
            <a:off x="0" y="4505250"/>
            <a:ext cx="5083800" cy="656400"/>
          </a:xfrm>
          <a:prstGeom prst="rect">
            <a:avLst/>
          </a:prstGeom>
          <a:noFill/>
          <a:ln>
            <a:noFill/>
          </a:ln>
        </p:spPr>
        <p:txBody>
          <a:bodyPr anchorCtr="0" anchor="t" bIns="91425" lIns="91425" spcFirstLastPara="1" rIns="91425" wrap="square" tIns="91425">
            <a:normAutofit fontScale="92500"/>
          </a:bodyPr>
          <a:lstStyle/>
          <a:p>
            <a:pPr indent="0" lvl="0" marL="0" marR="0" rtl="0" algn="l">
              <a:lnSpc>
                <a:spcPct val="100000"/>
              </a:lnSpc>
              <a:spcBef>
                <a:spcPts val="0"/>
              </a:spcBef>
              <a:spcAft>
                <a:spcPts val="0"/>
              </a:spcAft>
              <a:buClr>
                <a:schemeClr val="dk1"/>
              </a:buClr>
              <a:buSzPct val="111111"/>
              <a:buFont typeface="Arial"/>
              <a:buNone/>
            </a:pPr>
            <a:r>
              <a:rPr b="0" i="0" lang="en-GB" sz="2800" u="none" cap="none" strike="noStrike">
                <a:solidFill>
                  <a:schemeClr val="dk1"/>
                </a:solidFill>
                <a:latin typeface="Arial"/>
                <a:ea typeface="Arial"/>
                <a:cs typeface="Arial"/>
                <a:sym typeface="Arial"/>
              </a:rPr>
              <a:t>  Max Shoulder Angular Velocity</a:t>
            </a:r>
            <a:endParaRPr b="0" i="0" sz="1400" u="none" cap="none" strike="noStrike">
              <a:solidFill>
                <a:srgbClr val="000000"/>
              </a:solidFill>
              <a:latin typeface="Arial"/>
              <a:ea typeface="Arial"/>
              <a:cs typeface="Arial"/>
              <a:sym typeface="Arial"/>
            </a:endParaRPr>
          </a:p>
        </p:txBody>
      </p:sp>
      <p:cxnSp>
        <p:nvCxnSpPr>
          <p:cNvPr id="154" name="Google Shape;154;p12"/>
          <p:cNvCxnSpPr/>
          <p:nvPr/>
        </p:nvCxnSpPr>
        <p:spPr>
          <a:xfrm rot="10800000">
            <a:off x="4267625" y="1560575"/>
            <a:ext cx="527700" cy="127200"/>
          </a:xfrm>
          <a:prstGeom prst="straightConnector1">
            <a:avLst/>
          </a:prstGeom>
          <a:noFill/>
          <a:ln cap="flat" cmpd="sng" w="114300">
            <a:solidFill>
              <a:srgbClr val="EBFD3A"/>
            </a:solidFill>
            <a:prstDash val="solid"/>
            <a:round/>
            <a:headEnd len="sm" w="sm" type="none"/>
            <a:tailEnd len="sm" w="sm" type="none"/>
          </a:ln>
        </p:spPr>
      </p:cxnSp>
      <p:cxnSp>
        <p:nvCxnSpPr>
          <p:cNvPr id="155" name="Google Shape;155;p12"/>
          <p:cNvCxnSpPr/>
          <p:nvPr/>
        </p:nvCxnSpPr>
        <p:spPr>
          <a:xfrm flipH="1">
            <a:off x="4758825" y="1353550"/>
            <a:ext cx="233400" cy="1527600"/>
          </a:xfrm>
          <a:prstGeom prst="straightConnector1">
            <a:avLst/>
          </a:prstGeom>
          <a:noFill/>
          <a:ln cap="flat" cmpd="sng" w="114300">
            <a:solidFill>
              <a:srgbClr val="FF0000"/>
            </a:solidFill>
            <a:prstDash val="solid"/>
            <a:round/>
            <a:headEnd len="sm" w="sm" type="none"/>
            <a:tailEnd len="sm" w="sm" type="none"/>
          </a:ln>
        </p:spPr>
      </p:cxnSp>
      <p:sp>
        <p:nvSpPr>
          <p:cNvPr id="156" name="Google Shape;156;p12"/>
          <p:cNvSpPr/>
          <p:nvPr/>
        </p:nvSpPr>
        <p:spPr>
          <a:xfrm rot="-9568822">
            <a:off x="4493208" y="1485226"/>
            <a:ext cx="884094" cy="722507"/>
          </a:xfrm>
          <a:prstGeom prst="arc">
            <a:avLst>
              <a:gd fmla="val 16497922" name="adj1"/>
              <a:gd fmla="val 0" name="adj2"/>
            </a:avLst>
          </a:prstGeom>
          <a:noFill/>
          <a:ln cap="flat" cmpd="sng" w="38100">
            <a:solidFill>
              <a:srgbClr val="00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7" name="Google Shape;157;p12"/>
          <p:cNvSpPr/>
          <p:nvPr/>
        </p:nvSpPr>
        <p:spPr>
          <a:xfrm rot="-9568822">
            <a:off x="911808" y="2552026"/>
            <a:ext cx="884094" cy="722507"/>
          </a:xfrm>
          <a:prstGeom prst="arc">
            <a:avLst>
              <a:gd fmla="val 16497922" name="adj1"/>
              <a:gd fmla="val 0" name="adj2"/>
            </a:avLst>
          </a:prstGeom>
          <a:noFill/>
          <a:ln cap="flat" cmpd="sng" w="38100">
            <a:solidFill>
              <a:srgbClr val="00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13" title="Ribcage Pivot.png"/>
          <p:cNvPicPr preferRelativeResize="0"/>
          <p:nvPr/>
        </p:nvPicPr>
        <p:blipFill rotWithShape="1">
          <a:blip r:embed="rId3">
            <a:alphaModFix/>
          </a:blip>
          <a:srcRect b="0" l="0" r="0" t="0"/>
          <a:stretch/>
        </p:blipFill>
        <p:spPr>
          <a:xfrm>
            <a:off x="0" y="0"/>
            <a:ext cx="9144000" cy="4623899"/>
          </a:xfrm>
          <a:prstGeom prst="rect">
            <a:avLst/>
          </a:prstGeom>
          <a:noFill/>
          <a:ln>
            <a:noFill/>
          </a:ln>
        </p:spPr>
      </p:pic>
      <p:sp>
        <p:nvSpPr>
          <p:cNvPr id="163" name="Google Shape;163;p13"/>
          <p:cNvSpPr txBox="1"/>
          <p:nvPr>
            <p:ph type="title"/>
          </p:nvPr>
        </p:nvSpPr>
        <p:spPr>
          <a:xfrm>
            <a:off x="0" y="4570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Max Chest Angular Velocity</a:t>
            </a:r>
            <a:endParaRPr/>
          </a:p>
        </p:txBody>
      </p:sp>
      <p:sp>
        <p:nvSpPr>
          <p:cNvPr id="164" name="Google Shape;164;p13"/>
          <p:cNvSpPr txBox="1"/>
          <p:nvPr/>
        </p:nvSpPr>
        <p:spPr>
          <a:xfrm>
            <a:off x="4390400" y="4623900"/>
            <a:ext cx="42897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The maximum velocity the ribcage pivot achieves around its center during the pitch</a:t>
            </a:r>
            <a:endParaRPr b="0" i="0" sz="1400" u="none" cap="none" strike="noStrike">
              <a:solidFill>
                <a:srgbClr val="000000"/>
              </a:solidFill>
              <a:latin typeface="Arial"/>
              <a:ea typeface="Arial"/>
              <a:cs typeface="Arial"/>
              <a:sym typeface="Arial"/>
            </a:endParaRPr>
          </a:p>
        </p:txBody>
      </p:sp>
      <p:sp>
        <p:nvSpPr>
          <p:cNvPr id="165" name="Google Shape;165;p13"/>
          <p:cNvSpPr txBox="1"/>
          <p:nvPr/>
        </p:nvSpPr>
        <p:spPr>
          <a:xfrm>
            <a:off x="4423854" y="672550"/>
            <a:ext cx="4162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Fastest angular velocity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of the Ribcage pivot</a:t>
            </a:r>
            <a:endParaRPr b="0" i="0" sz="1400" u="none" cap="none" strike="noStrike">
              <a:solidFill>
                <a:srgbClr val="000000"/>
              </a:solidFill>
              <a:latin typeface="Arial"/>
              <a:ea typeface="Arial"/>
              <a:cs typeface="Arial"/>
              <a:sym typeface="Arial"/>
            </a:endParaRPr>
          </a:p>
        </p:txBody>
      </p:sp>
      <p:cxnSp>
        <p:nvCxnSpPr>
          <p:cNvPr id="166" name="Google Shape;166;p13"/>
          <p:cNvCxnSpPr/>
          <p:nvPr/>
        </p:nvCxnSpPr>
        <p:spPr>
          <a:xfrm>
            <a:off x="2945975" y="1839250"/>
            <a:ext cx="382200" cy="995400"/>
          </a:xfrm>
          <a:prstGeom prst="straightConnector1">
            <a:avLst/>
          </a:prstGeom>
          <a:noFill/>
          <a:ln cap="flat" cmpd="sng" w="38100">
            <a:solidFill>
              <a:srgbClr val="FFFF00"/>
            </a:solidFill>
            <a:prstDash val="dot"/>
            <a:round/>
            <a:headEnd len="sm" w="sm" type="none"/>
            <a:tailEnd len="sm" w="sm" type="none"/>
          </a:ln>
        </p:spPr>
      </p:cxnSp>
      <p:sp>
        <p:nvSpPr>
          <p:cNvPr id="167" name="Google Shape;167;p13"/>
          <p:cNvSpPr/>
          <p:nvPr/>
        </p:nvSpPr>
        <p:spPr>
          <a:xfrm rot="1838253">
            <a:off x="2900002" y="1995737"/>
            <a:ext cx="474154" cy="489342"/>
          </a:xfrm>
          <a:custGeom>
            <a:rect b="b" l="l" r="r" t="t"/>
            <a:pathLst>
              <a:path extrusionOk="0" h="49900" w="64911">
                <a:moveTo>
                  <a:pt x="0" y="49036"/>
                </a:moveTo>
                <a:cubicBezTo>
                  <a:pt x="19075" y="52208"/>
                  <a:pt x="43434" y="46162"/>
                  <a:pt x="55034" y="30691"/>
                </a:cubicBezTo>
                <a:cubicBezTo>
                  <a:pt x="61481" y="22093"/>
                  <a:pt x="64911" y="10747"/>
                  <a:pt x="64911" y="0"/>
                </a:cubicBezTo>
              </a:path>
            </a:pathLst>
          </a:cu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3"/>
          <p:cNvSpPr/>
          <p:nvPr/>
        </p:nvSpPr>
        <p:spPr>
          <a:xfrm rot="1838253">
            <a:off x="3858102" y="547787"/>
            <a:ext cx="474154" cy="489342"/>
          </a:xfrm>
          <a:custGeom>
            <a:rect b="b" l="l" r="r" t="t"/>
            <a:pathLst>
              <a:path extrusionOk="0" h="49900" w="64911">
                <a:moveTo>
                  <a:pt x="0" y="49036"/>
                </a:moveTo>
                <a:cubicBezTo>
                  <a:pt x="19075" y="52208"/>
                  <a:pt x="43434" y="46162"/>
                  <a:pt x="55034" y="30691"/>
                </a:cubicBezTo>
                <a:cubicBezTo>
                  <a:pt x="61481" y="22093"/>
                  <a:pt x="64911" y="10747"/>
                  <a:pt x="64911" y="0"/>
                </a:cubicBezTo>
              </a:path>
            </a:pathLst>
          </a:cu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g31d723f5dc9_0_0" title="Hips Pivot.png"/>
          <p:cNvPicPr preferRelativeResize="0"/>
          <p:nvPr/>
        </p:nvPicPr>
        <p:blipFill rotWithShape="1">
          <a:blip r:embed="rId3">
            <a:alphaModFix/>
          </a:blip>
          <a:srcRect b="0" l="0" r="0" t="0"/>
          <a:stretch/>
        </p:blipFill>
        <p:spPr>
          <a:xfrm>
            <a:off x="0" y="0"/>
            <a:ext cx="9144000" cy="4618000"/>
          </a:xfrm>
          <a:prstGeom prst="rect">
            <a:avLst/>
          </a:prstGeom>
          <a:noFill/>
          <a:ln>
            <a:noFill/>
          </a:ln>
        </p:spPr>
      </p:pic>
      <p:sp>
        <p:nvSpPr>
          <p:cNvPr id="174" name="Google Shape;174;g31d723f5dc9_0_0"/>
          <p:cNvSpPr txBox="1"/>
          <p:nvPr>
            <p:ph type="title"/>
          </p:nvPr>
        </p:nvSpPr>
        <p:spPr>
          <a:xfrm>
            <a:off x="0" y="4570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Max Hips Angular Velocity</a:t>
            </a:r>
            <a:endParaRPr/>
          </a:p>
        </p:txBody>
      </p:sp>
      <p:sp>
        <p:nvSpPr>
          <p:cNvPr id="175" name="Google Shape;175;g31d723f5dc9_0_0"/>
          <p:cNvSpPr/>
          <p:nvPr/>
        </p:nvSpPr>
        <p:spPr>
          <a:xfrm rot="1366509">
            <a:off x="4203661" y="3365266"/>
            <a:ext cx="377696" cy="526333"/>
          </a:xfrm>
          <a:custGeom>
            <a:rect b="b" l="l" r="r" t="t"/>
            <a:pathLst>
              <a:path extrusionOk="0" h="49900" w="64911">
                <a:moveTo>
                  <a:pt x="0" y="49036"/>
                </a:moveTo>
                <a:cubicBezTo>
                  <a:pt x="19075" y="52208"/>
                  <a:pt x="43434" y="46162"/>
                  <a:pt x="55034" y="30691"/>
                </a:cubicBezTo>
                <a:cubicBezTo>
                  <a:pt x="61481" y="22093"/>
                  <a:pt x="64911" y="10747"/>
                  <a:pt x="64911" y="0"/>
                </a:cubicBezTo>
              </a:path>
            </a:pathLst>
          </a:cu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31d723f5dc9_0_0"/>
          <p:cNvSpPr txBox="1"/>
          <p:nvPr/>
        </p:nvSpPr>
        <p:spPr>
          <a:xfrm>
            <a:off x="4133300" y="4739129"/>
            <a:ext cx="48582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The maximum velocity of the Hips in its pivot around its center</a:t>
            </a:r>
            <a:endParaRPr b="0" i="0" sz="1400" u="none" cap="none" strike="noStrike">
              <a:solidFill>
                <a:srgbClr val="000000"/>
              </a:solidFill>
              <a:latin typeface="Arial"/>
              <a:ea typeface="Arial"/>
              <a:cs typeface="Arial"/>
              <a:sym typeface="Arial"/>
            </a:endParaRPr>
          </a:p>
        </p:txBody>
      </p:sp>
      <p:sp>
        <p:nvSpPr>
          <p:cNvPr id="177" name="Google Shape;177;g31d723f5dc9_0_0"/>
          <p:cNvSpPr txBox="1"/>
          <p:nvPr/>
        </p:nvSpPr>
        <p:spPr>
          <a:xfrm>
            <a:off x="1051100" y="1011625"/>
            <a:ext cx="19458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Fastest angular    velocity in the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hip pivot</a:t>
            </a:r>
            <a:endParaRPr b="0" i="0" sz="1400" u="none" cap="none" strike="noStrike">
              <a:solidFill>
                <a:srgbClr val="000000"/>
              </a:solidFill>
              <a:latin typeface="Arial"/>
              <a:ea typeface="Arial"/>
              <a:cs typeface="Arial"/>
              <a:sym typeface="Arial"/>
            </a:endParaRPr>
          </a:p>
        </p:txBody>
      </p:sp>
      <p:sp>
        <p:nvSpPr>
          <p:cNvPr id="178" name="Google Shape;178;g31d723f5dc9_0_0"/>
          <p:cNvSpPr/>
          <p:nvPr/>
        </p:nvSpPr>
        <p:spPr>
          <a:xfrm rot="1366509">
            <a:off x="430761" y="1017566"/>
            <a:ext cx="377696" cy="526333"/>
          </a:xfrm>
          <a:custGeom>
            <a:rect b="b" l="l" r="r" t="t"/>
            <a:pathLst>
              <a:path extrusionOk="0" h="49900" w="64911">
                <a:moveTo>
                  <a:pt x="0" y="49036"/>
                </a:moveTo>
                <a:cubicBezTo>
                  <a:pt x="19075" y="52208"/>
                  <a:pt x="43434" y="46162"/>
                  <a:pt x="55034" y="30691"/>
                </a:cubicBezTo>
                <a:cubicBezTo>
                  <a:pt x="61481" y="22093"/>
                  <a:pt x="64911" y="10747"/>
                  <a:pt x="64911" y="0"/>
                </a:cubicBezTo>
              </a:path>
            </a:pathLst>
          </a:cu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14" title="Shoulder Hips.png"/>
          <p:cNvPicPr preferRelativeResize="0"/>
          <p:nvPr/>
        </p:nvPicPr>
        <p:blipFill rotWithShape="1">
          <a:blip r:embed="rId3">
            <a:alphaModFix/>
          </a:blip>
          <a:srcRect b="0" l="0" r="0" t="0"/>
          <a:stretch/>
        </p:blipFill>
        <p:spPr>
          <a:xfrm>
            <a:off x="0" y="0"/>
            <a:ext cx="9144000" cy="4602401"/>
          </a:xfrm>
          <a:prstGeom prst="rect">
            <a:avLst/>
          </a:prstGeom>
          <a:noFill/>
          <a:ln>
            <a:noFill/>
          </a:ln>
        </p:spPr>
      </p:pic>
      <p:sp>
        <p:nvSpPr>
          <p:cNvPr id="184" name="Google Shape;184;p14"/>
          <p:cNvSpPr txBox="1"/>
          <p:nvPr>
            <p:ph type="title"/>
          </p:nvPr>
        </p:nvSpPr>
        <p:spPr>
          <a:xfrm>
            <a:off x="0" y="4570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Hips to Shoulder Peaks</a:t>
            </a:r>
            <a:endParaRPr/>
          </a:p>
        </p:txBody>
      </p:sp>
      <p:sp>
        <p:nvSpPr>
          <p:cNvPr id="185" name="Google Shape;185;p14"/>
          <p:cNvSpPr txBox="1"/>
          <p:nvPr/>
        </p:nvSpPr>
        <p:spPr>
          <a:xfrm>
            <a:off x="3841047" y="4649704"/>
            <a:ext cx="6764607" cy="46642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86" name="Google Shape;186;p14"/>
          <p:cNvSpPr txBox="1"/>
          <p:nvPr/>
        </p:nvSpPr>
        <p:spPr>
          <a:xfrm>
            <a:off x="3905754" y="4602408"/>
            <a:ext cx="4492461" cy="46642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Length of time between the peak angular velocity of the Hips (A) and the peak angular velocity of the shoulder (B, includes Chest AV)</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1050" u="none" cap="none" strike="noStrike">
              <a:solidFill>
                <a:schemeClr val="dk1"/>
              </a:solidFill>
              <a:latin typeface="Arial"/>
              <a:ea typeface="Arial"/>
              <a:cs typeface="Arial"/>
              <a:sym typeface="Arial"/>
            </a:endParaRPr>
          </a:p>
        </p:txBody>
      </p:sp>
      <p:cxnSp>
        <p:nvCxnSpPr>
          <p:cNvPr id="187" name="Google Shape;187;p14"/>
          <p:cNvCxnSpPr/>
          <p:nvPr/>
        </p:nvCxnSpPr>
        <p:spPr>
          <a:xfrm>
            <a:off x="6407727" y="1267691"/>
            <a:ext cx="0" cy="0"/>
          </a:xfrm>
          <a:prstGeom prst="straightConnector1">
            <a:avLst/>
          </a:prstGeom>
          <a:noFill/>
          <a:ln cap="flat" cmpd="sng" w="9525">
            <a:solidFill>
              <a:srgbClr val="3B7FF2"/>
            </a:solidFill>
            <a:prstDash val="solid"/>
            <a:round/>
            <a:headEnd len="sm" w="sm" type="none"/>
            <a:tailEnd len="sm" w="sm" type="none"/>
          </a:ln>
        </p:spPr>
      </p:cxnSp>
      <p:sp>
        <p:nvSpPr>
          <p:cNvPr id="188" name="Google Shape;188;p14"/>
          <p:cNvSpPr/>
          <p:nvPr/>
        </p:nvSpPr>
        <p:spPr>
          <a:xfrm rot="4812643">
            <a:off x="2277906" y="2075691"/>
            <a:ext cx="275831" cy="349762"/>
          </a:xfrm>
          <a:custGeom>
            <a:rect b="b" l="l" r="r" t="t"/>
            <a:pathLst>
              <a:path extrusionOk="0" h="49900" w="64911">
                <a:moveTo>
                  <a:pt x="0" y="49036"/>
                </a:moveTo>
                <a:cubicBezTo>
                  <a:pt x="19075" y="52208"/>
                  <a:pt x="43434" y="46162"/>
                  <a:pt x="55034" y="30691"/>
                </a:cubicBezTo>
                <a:cubicBezTo>
                  <a:pt x="61481" y="22093"/>
                  <a:pt x="64911" y="10747"/>
                  <a:pt x="64911" y="0"/>
                </a:cubicBezTo>
              </a:path>
            </a:pathLst>
          </a:cu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4"/>
          <p:cNvSpPr txBox="1"/>
          <p:nvPr/>
        </p:nvSpPr>
        <p:spPr>
          <a:xfrm>
            <a:off x="6906712" y="1402191"/>
            <a:ext cx="3663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Lexend SemiBold"/>
                <a:ea typeface="Lexend SemiBold"/>
                <a:cs typeface="Lexend SemiBold"/>
                <a:sym typeface="Lexend SemiBold"/>
              </a:rPr>
              <a:t>B</a:t>
            </a:r>
            <a:endParaRPr b="0" i="0" sz="1800" u="none" cap="none" strike="noStrike">
              <a:solidFill>
                <a:srgbClr val="FF0000"/>
              </a:solidFill>
              <a:latin typeface="Lexend SemiBold"/>
              <a:ea typeface="Lexend SemiBold"/>
              <a:cs typeface="Lexend SemiBold"/>
              <a:sym typeface="Lexend SemiBold"/>
            </a:endParaRPr>
          </a:p>
        </p:txBody>
      </p:sp>
      <p:cxnSp>
        <p:nvCxnSpPr>
          <p:cNvPr id="190" name="Google Shape;190;p14"/>
          <p:cNvCxnSpPr/>
          <p:nvPr/>
        </p:nvCxnSpPr>
        <p:spPr>
          <a:xfrm flipH="1" rot="10800000">
            <a:off x="7247825" y="1266125"/>
            <a:ext cx="499200" cy="381000"/>
          </a:xfrm>
          <a:prstGeom prst="straightConnector1">
            <a:avLst/>
          </a:prstGeom>
          <a:noFill/>
          <a:ln cap="flat" cmpd="sng" w="38100">
            <a:solidFill>
              <a:srgbClr val="FF0000"/>
            </a:solidFill>
            <a:prstDash val="solid"/>
            <a:round/>
            <a:headEnd len="sm" w="sm" type="none"/>
            <a:tailEnd len="med" w="med" type="triangle"/>
          </a:ln>
        </p:spPr>
      </p:cxnSp>
      <p:sp>
        <p:nvSpPr>
          <p:cNvPr id="191" name="Google Shape;191;p14"/>
          <p:cNvSpPr txBox="1"/>
          <p:nvPr/>
        </p:nvSpPr>
        <p:spPr>
          <a:xfrm>
            <a:off x="6906698" y="3339342"/>
            <a:ext cx="3663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FF00"/>
                </a:solidFill>
                <a:latin typeface="Lexend SemiBold"/>
                <a:ea typeface="Lexend SemiBold"/>
                <a:cs typeface="Lexend SemiBold"/>
                <a:sym typeface="Lexend SemiBold"/>
              </a:rPr>
              <a:t>A</a:t>
            </a:r>
            <a:endParaRPr b="0" i="0" sz="1800" u="none" cap="none" strike="noStrike">
              <a:solidFill>
                <a:srgbClr val="FFFF00"/>
              </a:solidFill>
              <a:latin typeface="Lexend SemiBold"/>
              <a:ea typeface="Lexend SemiBold"/>
              <a:cs typeface="Lexend SemiBold"/>
              <a:sym typeface="Lexend SemiBold"/>
            </a:endParaRPr>
          </a:p>
        </p:txBody>
      </p:sp>
      <p:cxnSp>
        <p:nvCxnSpPr>
          <p:cNvPr id="192" name="Google Shape;192;p14"/>
          <p:cNvCxnSpPr>
            <a:stCxn id="191" idx="1"/>
          </p:cNvCxnSpPr>
          <p:nvPr/>
        </p:nvCxnSpPr>
        <p:spPr>
          <a:xfrm rot="10800000">
            <a:off x="6664598" y="3136692"/>
            <a:ext cx="242100" cy="453900"/>
          </a:xfrm>
          <a:prstGeom prst="straightConnector1">
            <a:avLst/>
          </a:prstGeom>
          <a:noFill/>
          <a:ln cap="flat" cmpd="sng" w="38100">
            <a:solidFill>
              <a:srgbClr val="FFFF00"/>
            </a:solidFill>
            <a:prstDash val="solid"/>
            <a:round/>
            <a:headEnd len="sm" w="sm" type="none"/>
            <a:tailEnd len="med" w="med" type="triangle"/>
          </a:ln>
        </p:spPr>
      </p:cxnSp>
      <p:sp>
        <p:nvSpPr>
          <p:cNvPr id="193" name="Google Shape;193;p14"/>
          <p:cNvSpPr txBox="1"/>
          <p:nvPr/>
        </p:nvSpPr>
        <p:spPr>
          <a:xfrm>
            <a:off x="1452198" y="3403228"/>
            <a:ext cx="3663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FF00"/>
                </a:solidFill>
                <a:latin typeface="Lexend SemiBold"/>
                <a:ea typeface="Lexend SemiBold"/>
                <a:cs typeface="Lexend SemiBold"/>
                <a:sym typeface="Lexend SemiBold"/>
              </a:rPr>
              <a:t>A</a:t>
            </a:r>
            <a:endParaRPr b="0" i="0" sz="1800" u="none" cap="none" strike="noStrike">
              <a:solidFill>
                <a:srgbClr val="FFFF00"/>
              </a:solidFill>
              <a:latin typeface="Lexend SemiBold"/>
              <a:ea typeface="Lexend SemiBold"/>
              <a:cs typeface="Lexend SemiBold"/>
              <a:sym typeface="Lexend SemiBold"/>
            </a:endParaRPr>
          </a:p>
        </p:txBody>
      </p:sp>
      <p:sp>
        <p:nvSpPr>
          <p:cNvPr id="194" name="Google Shape;194;p14"/>
          <p:cNvSpPr txBox="1"/>
          <p:nvPr/>
        </p:nvSpPr>
        <p:spPr>
          <a:xfrm>
            <a:off x="2061559" y="2260680"/>
            <a:ext cx="3663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0000"/>
                </a:solidFill>
                <a:latin typeface="Lexend SemiBold"/>
                <a:ea typeface="Lexend SemiBold"/>
                <a:cs typeface="Lexend SemiBold"/>
                <a:sym typeface="Lexend SemiBold"/>
              </a:rPr>
              <a:t>B</a:t>
            </a:r>
            <a:endParaRPr b="0" i="0" sz="1800" u="none" cap="none" strike="noStrike">
              <a:solidFill>
                <a:srgbClr val="FF0000"/>
              </a:solidFill>
              <a:latin typeface="Lexend SemiBold"/>
              <a:ea typeface="Lexend SemiBold"/>
              <a:cs typeface="Lexend SemiBold"/>
              <a:sym typeface="Lexend SemiBold"/>
            </a:endParaRPr>
          </a:p>
        </p:txBody>
      </p:sp>
      <p:cxnSp>
        <p:nvCxnSpPr>
          <p:cNvPr id="195" name="Google Shape;195;p14"/>
          <p:cNvCxnSpPr/>
          <p:nvPr/>
        </p:nvCxnSpPr>
        <p:spPr>
          <a:xfrm>
            <a:off x="2403175" y="1983225"/>
            <a:ext cx="402900" cy="147000"/>
          </a:xfrm>
          <a:prstGeom prst="straightConnector1">
            <a:avLst/>
          </a:prstGeom>
          <a:noFill/>
          <a:ln cap="flat" cmpd="sng" w="76200">
            <a:solidFill>
              <a:srgbClr val="FF0000"/>
            </a:solidFill>
            <a:prstDash val="solid"/>
            <a:round/>
            <a:headEnd len="sm" w="sm" type="none"/>
            <a:tailEnd len="sm" w="sm" type="none"/>
          </a:ln>
        </p:spPr>
      </p:cxnSp>
      <p:sp>
        <p:nvSpPr>
          <p:cNvPr id="196" name="Google Shape;196;p14"/>
          <p:cNvSpPr/>
          <p:nvPr/>
        </p:nvSpPr>
        <p:spPr>
          <a:xfrm rot="4813366">
            <a:off x="1910042" y="3265016"/>
            <a:ext cx="305791" cy="556350"/>
          </a:xfrm>
          <a:custGeom>
            <a:rect b="b" l="l" r="r" t="t"/>
            <a:pathLst>
              <a:path extrusionOk="0" h="49900" w="64911">
                <a:moveTo>
                  <a:pt x="0" y="49036"/>
                </a:moveTo>
                <a:cubicBezTo>
                  <a:pt x="19075" y="52208"/>
                  <a:pt x="43434" y="46162"/>
                  <a:pt x="55034" y="30691"/>
                </a:cubicBezTo>
                <a:cubicBezTo>
                  <a:pt x="61481" y="22093"/>
                  <a:pt x="64911" y="10747"/>
                  <a:pt x="64911" y="0"/>
                </a:cubicBezTo>
              </a:path>
            </a:pathLst>
          </a:cu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31d723f5dc9_0_17" title="Ribcage Hips.png"/>
          <p:cNvPicPr preferRelativeResize="0"/>
          <p:nvPr/>
        </p:nvPicPr>
        <p:blipFill rotWithShape="1">
          <a:blip r:embed="rId3">
            <a:alphaModFix/>
          </a:blip>
          <a:srcRect b="0" l="0" r="0" t="0"/>
          <a:stretch/>
        </p:blipFill>
        <p:spPr>
          <a:xfrm>
            <a:off x="0" y="0"/>
            <a:ext cx="9144000" cy="4602399"/>
          </a:xfrm>
          <a:prstGeom prst="rect">
            <a:avLst/>
          </a:prstGeom>
          <a:noFill/>
          <a:ln>
            <a:noFill/>
          </a:ln>
        </p:spPr>
      </p:pic>
      <p:sp>
        <p:nvSpPr>
          <p:cNvPr id="202" name="Google Shape;202;g31d723f5dc9_0_17"/>
          <p:cNvSpPr txBox="1"/>
          <p:nvPr>
            <p:ph type="title"/>
          </p:nvPr>
        </p:nvSpPr>
        <p:spPr>
          <a:xfrm>
            <a:off x="0" y="4570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Shoulder Separation</a:t>
            </a:r>
            <a:endParaRPr/>
          </a:p>
        </p:txBody>
      </p:sp>
      <p:sp>
        <p:nvSpPr>
          <p:cNvPr id="203" name="Google Shape;203;g31d723f5dc9_0_17"/>
          <p:cNvSpPr txBox="1"/>
          <p:nvPr/>
        </p:nvSpPr>
        <p:spPr>
          <a:xfrm>
            <a:off x="7951558" y="892729"/>
            <a:ext cx="3663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FF00"/>
                </a:solidFill>
                <a:latin typeface="Lexend SemiBold"/>
                <a:ea typeface="Lexend SemiBold"/>
                <a:cs typeface="Lexend SemiBold"/>
                <a:sym typeface="Lexend SemiBold"/>
              </a:rPr>
              <a:t>B</a:t>
            </a:r>
            <a:endParaRPr b="0" i="0" sz="1800" u="none" cap="none" strike="noStrike">
              <a:solidFill>
                <a:srgbClr val="00FF00"/>
              </a:solidFill>
              <a:latin typeface="Lexend SemiBold"/>
              <a:ea typeface="Lexend SemiBold"/>
              <a:cs typeface="Lexend SemiBold"/>
              <a:sym typeface="Lexend SemiBold"/>
            </a:endParaRPr>
          </a:p>
        </p:txBody>
      </p:sp>
      <p:cxnSp>
        <p:nvCxnSpPr>
          <p:cNvPr id="204" name="Google Shape;204;g31d723f5dc9_0_17"/>
          <p:cNvCxnSpPr/>
          <p:nvPr/>
        </p:nvCxnSpPr>
        <p:spPr>
          <a:xfrm flipH="1">
            <a:off x="7086353" y="1143979"/>
            <a:ext cx="880800" cy="185700"/>
          </a:xfrm>
          <a:prstGeom prst="straightConnector1">
            <a:avLst/>
          </a:prstGeom>
          <a:noFill/>
          <a:ln cap="flat" cmpd="sng" w="38100">
            <a:solidFill>
              <a:srgbClr val="00FF00"/>
            </a:solidFill>
            <a:prstDash val="solid"/>
            <a:round/>
            <a:headEnd len="sm" w="sm" type="none"/>
            <a:tailEnd len="med" w="med" type="triangle"/>
          </a:ln>
        </p:spPr>
      </p:cxnSp>
      <p:sp>
        <p:nvSpPr>
          <p:cNvPr id="205" name="Google Shape;205;g31d723f5dc9_0_17"/>
          <p:cNvSpPr txBox="1"/>
          <p:nvPr/>
        </p:nvSpPr>
        <p:spPr>
          <a:xfrm>
            <a:off x="6929393" y="3377929"/>
            <a:ext cx="3663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FF00"/>
                </a:solidFill>
                <a:latin typeface="Lexend SemiBold"/>
                <a:ea typeface="Lexend SemiBold"/>
                <a:cs typeface="Lexend SemiBold"/>
                <a:sym typeface="Lexend SemiBold"/>
              </a:rPr>
              <a:t>A</a:t>
            </a:r>
            <a:endParaRPr b="0" i="0" sz="1800" u="none" cap="none" strike="noStrike">
              <a:solidFill>
                <a:srgbClr val="FFFF00"/>
              </a:solidFill>
              <a:latin typeface="Lexend SemiBold"/>
              <a:ea typeface="Lexend SemiBold"/>
              <a:cs typeface="Lexend SemiBold"/>
              <a:sym typeface="Lexend SemiBold"/>
            </a:endParaRPr>
          </a:p>
        </p:txBody>
      </p:sp>
      <p:cxnSp>
        <p:nvCxnSpPr>
          <p:cNvPr id="206" name="Google Shape;206;g31d723f5dc9_0_17"/>
          <p:cNvCxnSpPr>
            <a:stCxn id="205" idx="1"/>
          </p:cNvCxnSpPr>
          <p:nvPr/>
        </p:nvCxnSpPr>
        <p:spPr>
          <a:xfrm rot="10800000">
            <a:off x="6632993" y="3125479"/>
            <a:ext cx="296400" cy="503700"/>
          </a:xfrm>
          <a:prstGeom prst="straightConnector1">
            <a:avLst/>
          </a:prstGeom>
          <a:noFill/>
          <a:ln cap="flat" cmpd="sng" w="38100">
            <a:solidFill>
              <a:srgbClr val="FFFF00"/>
            </a:solidFill>
            <a:prstDash val="solid"/>
            <a:round/>
            <a:headEnd len="sm" w="sm" type="none"/>
            <a:tailEnd len="med" w="med" type="triangle"/>
          </a:ln>
        </p:spPr>
      </p:cxnSp>
      <p:sp>
        <p:nvSpPr>
          <p:cNvPr id="207" name="Google Shape;207;g31d723f5dc9_0_17"/>
          <p:cNvSpPr txBox="1"/>
          <p:nvPr/>
        </p:nvSpPr>
        <p:spPr>
          <a:xfrm>
            <a:off x="3841047" y="4649704"/>
            <a:ext cx="67647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08" name="Google Shape;208;g31d723f5dc9_0_17"/>
          <p:cNvSpPr txBox="1"/>
          <p:nvPr/>
        </p:nvSpPr>
        <p:spPr>
          <a:xfrm>
            <a:off x="3753354" y="4602408"/>
            <a:ext cx="44925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Length of time between the peak angular velocity of the Hips (A) and the peak angular velocity of the Ribcage (B)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1050" u="none" cap="none" strike="noStrike">
              <a:solidFill>
                <a:schemeClr val="dk1"/>
              </a:solidFill>
              <a:latin typeface="Arial"/>
              <a:ea typeface="Arial"/>
              <a:cs typeface="Arial"/>
              <a:sym typeface="Arial"/>
            </a:endParaRPr>
          </a:p>
        </p:txBody>
      </p:sp>
      <p:cxnSp>
        <p:nvCxnSpPr>
          <p:cNvPr id="209" name="Google Shape;209;g31d723f5dc9_0_17"/>
          <p:cNvCxnSpPr/>
          <p:nvPr/>
        </p:nvCxnSpPr>
        <p:spPr>
          <a:xfrm>
            <a:off x="6407727" y="1267691"/>
            <a:ext cx="0" cy="0"/>
          </a:xfrm>
          <a:prstGeom prst="straightConnector1">
            <a:avLst/>
          </a:prstGeom>
          <a:noFill/>
          <a:ln cap="flat" cmpd="sng" w="9525">
            <a:solidFill>
              <a:srgbClr val="3B7FF2"/>
            </a:solidFill>
            <a:prstDash val="solid"/>
            <a:round/>
            <a:headEnd len="sm" w="sm" type="none"/>
            <a:tailEnd len="sm" w="sm" type="none"/>
          </a:ln>
        </p:spPr>
      </p:cxnSp>
      <p:sp>
        <p:nvSpPr>
          <p:cNvPr id="210" name="Google Shape;210;g31d723f5dc9_0_17"/>
          <p:cNvSpPr txBox="1"/>
          <p:nvPr/>
        </p:nvSpPr>
        <p:spPr>
          <a:xfrm>
            <a:off x="1473786" y="3420681"/>
            <a:ext cx="3663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FF00"/>
                </a:solidFill>
                <a:latin typeface="Lexend SemiBold"/>
                <a:ea typeface="Lexend SemiBold"/>
                <a:cs typeface="Lexend SemiBold"/>
                <a:sym typeface="Lexend SemiBold"/>
              </a:rPr>
              <a:t>A</a:t>
            </a:r>
            <a:endParaRPr b="0" i="0" sz="1800" u="none" cap="none" strike="noStrike">
              <a:solidFill>
                <a:srgbClr val="FFFF00"/>
              </a:solidFill>
              <a:latin typeface="Lexend SemiBold"/>
              <a:ea typeface="Lexend SemiBold"/>
              <a:cs typeface="Lexend SemiBold"/>
              <a:sym typeface="Lexend SemiBold"/>
            </a:endParaRPr>
          </a:p>
        </p:txBody>
      </p:sp>
      <p:sp>
        <p:nvSpPr>
          <p:cNvPr id="211" name="Google Shape;211;g31d723f5dc9_0_17"/>
          <p:cNvSpPr txBox="1"/>
          <p:nvPr/>
        </p:nvSpPr>
        <p:spPr>
          <a:xfrm>
            <a:off x="2769659" y="2501464"/>
            <a:ext cx="3663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FF00"/>
                </a:solidFill>
                <a:latin typeface="Lexend SemiBold"/>
                <a:ea typeface="Lexend SemiBold"/>
                <a:cs typeface="Lexend SemiBold"/>
                <a:sym typeface="Lexend SemiBold"/>
              </a:rPr>
              <a:t>B</a:t>
            </a:r>
            <a:endParaRPr b="0" i="0" sz="1800" u="none" cap="none" strike="noStrike">
              <a:solidFill>
                <a:srgbClr val="00FF00"/>
              </a:solidFill>
              <a:latin typeface="Lexend SemiBold"/>
              <a:ea typeface="Lexend SemiBold"/>
              <a:cs typeface="Lexend SemiBold"/>
              <a:sym typeface="Lexend SemiBold"/>
            </a:endParaRPr>
          </a:p>
        </p:txBody>
      </p:sp>
      <p:cxnSp>
        <p:nvCxnSpPr>
          <p:cNvPr id="212" name="Google Shape;212;g31d723f5dc9_0_17"/>
          <p:cNvCxnSpPr/>
          <p:nvPr/>
        </p:nvCxnSpPr>
        <p:spPr>
          <a:xfrm flipH="1" rot="10800000">
            <a:off x="2404550" y="2157800"/>
            <a:ext cx="565500" cy="1138500"/>
          </a:xfrm>
          <a:prstGeom prst="straightConnector1">
            <a:avLst/>
          </a:prstGeom>
          <a:noFill/>
          <a:ln cap="flat" cmpd="sng" w="38100">
            <a:solidFill>
              <a:srgbClr val="00FF00"/>
            </a:solidFill>
            <a:prstDash val="dot"/>
            <a:round/>
            <a:headEnd len="sm" w="sm" type="none"/>
            <a:tailEnd len="sm" w="sm" type="none"/>
          </a:ln>
        </p:spPr>
      </p:cxnSp>
      <p:sp>
        <p:nvSpPr>
          <p:cNvPr id="213" name="Google Shape;213;g31d723f5dc9_0_17"/>
          <p:cNvSpPr/>
          <p:nvPr/>
        </p:nvSpPr>
        <p:spPr>
          <a:xfrm rot="1401651">
            <a:off x="2603229" y="2434353"/>
            <a:ext cx="469942" cy="185768"/>
          </a:xfrm>
          <a:custGeom>
            <a:rect b="b" l="l" r="r" t="t"/>
            <a:pathLst>
              <a:path extrusionOk="0" h="17690" w="19305">
                <a:moveTo>
                  <a:pt x="9332" y="17691"/>
                </a:moveTo>
                <a:cubicBezTo>
                  <a:pt x="8050" y="17406"/>
                  <a:pt x="3158" y="17454"/>
                  <a:pt x="1638" y="15982"/>
                </a:cubicBezTo>
                <a:cubicBezTo>
                  <a:pt x="118" y="14510"/>
                  <a:pt x="-166" y="11138"/>
                  <a:pt x="214" y="8858"/>
                </a:cubicBezTo>
                <a:cubicBezTo>
                  <a:pt x="594" y="6578"/>
                  <a:pt x="2161" y="3776"/>
                  <a:pt x="3918" y="2304"/>
                </a:cubicBezTo>
                <a:cubicBezTo>
                  <a:pt x="5675" y="832"/>
                  <a:pt x="8525" y="72"/>
                  <a:pt x="10757" y="24"/>
                </a:cubicBezTo>
                <a:cubicBezTo>
                  <a:pt x="12989" y="-23"/>
                  <a:pt x="15886" y="832"/>
                  <a:pt x="17311" y="2019"/>
                </a:cubicBezTo>
                <a:cubicBezTo>
                  <a:pt x="18736" y="3206"/>
                  <a:pt x="18974" y="6293"/>
                  <a:pt x="19306" y="7148"/>
                </a:cubicBezTo>
              </a:path>
            </a:pathLst>
          </a:cu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31d723f5dc9_0_17"/>
          <p:cNvSpPr/>
          <p:nvPr/>
        </p:nvSpPr>
        <p:spPr>
          <a:xfrm rot="4813366">
            <a:off x="1910042" y="3265016"/>
            <a:ext cx="305791" cy="556350"/>
          </a:xfrm>
          <a:custGeom>
            <a:rect b="b" l="l" r="r" t="t"/>
            <a:pathLst>
              <a:path extrusionOk="0" h="49900" w="64911">
                <a:moveTo>
                  <a:pt x="0" y="49036"/>
                </a:moveTo>
                <a:cubicBezTo>
                  <a:pt x="19075" y="52208"/>
                  <a:pt x="43434" y="46162"/>
                  <a:pt x="55034" y="30691"/>
                </a:cubicBezTo>
                <a:cubicBezTo>
                  <a:pt x="61481" y="22093"/>
                  <a:pt x="64911" y="10747"/>
                  <a:pt x="64911" y="0"/>
                </a:cubicBezTo>
              </a:path>
            </a:pathLst>
          </a:cu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19" title="Forearm Tilt.png"/>
          <p:cNvPicPr preferRelativeResize="0"/>
          <p:nvPr/>
        </p:nvPicPr>
        <p:blipFill rotWithShape="1">
          <a:blip r:embed="rId3">
            <a:alphaModFix/>
          </a:blip>
          <a:srcRect b="0" l="0" r="0" t="0"/>
          <a:stretch/>
        </p:blipFill>
        <p:spPr>
          <a:xfrm>
            <a:off x="-6137" y="-2511"/>
            <a:ext cx="9156274" cy="4570800"/>
          </a:xfrm>
          <a:prstGeom prst="rect">
            <a:avLst/>
          </a:prstGeom>
          <a:noFill/>
          <a:ln>
            <a:noFill/>
          </a:ln>
        </p:spPr>
      </p:pic>
      <p:sp>
        <p:nvSpPr>
          <p:cNvPr id="220" name="Google Shape;220;p19"/>
          <p:cNvSpPr txBox="1"/>
          <p:nvPr>
            <p:ph type="title"/>
          </p:nvPr>
        </p:nvSpPr>
        <p:spPr>
          <a:xfrm>
            <a:off x="0" y="4568288"/>
            <a:ext cx="2258291" cy="466426"/>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a:t>
            </a:r>
            <a:endParaRPr/>
          </a:p>
        </p:txBody>
      </p:sp>
      <p:cxnSp>
        <p:nvCxnSpPr>
          <p:cNvPr id="221" name="Google Shape;221;p19"/>
          <p:cNvCxnSpPr>
            <a:stCxn id="222" idx="1"/>
          </p:cNvCxnSpPr>
          <p:nvPr/>
        </p:nvCxnSpPr>
        <p:spPr>
          <a:xfrm>
            <a:off x="2443750" y="1340425"/>
            <a:ext cx="3806400" cy="952800"/>
          </a:xfrm>
          <a:prstGeom prst="straightConnector1">
            <a:avLst/>
          </a:prstGeom>
          <a:noFill/>
          <a:ln cap="flat" cmpd="sng" w="28575">
            <a:solidFill>
              <a:schemeClr val="accent4"/>
            </a:solidFill>
            <a:prstDash val="dash"/>
            <a:round/>
            <a:headEnd len="sm" w="sm" type="none"/>
            <a:tailEnd len="sm" w="sm" type="none"/>
          </a:ln>
        </p:spPr>
      </p:cxnSp>
      <p:sp>
        <p:nvSpPr>
          <p:cNvPr id="223" name="Google Shape;223;p19"/>
          <p:cNvSpPr/>
          <p:nvPr/>
        </p:nvSpPr>
        <p:spPr>
          <a:xfrm>
            <a:off x="4819268" y="1841885"/>
            <a:ext cx="96900" cy="97200"/>
          </a:xfrm>
          <a:prstGeom prst="ellipse">
            <a:avLst/>
          </a:prstGeom>
          <a:solidFill>
            <a:srgbClr val="FF0000"/>
          </a:solidFill>
          <a:ln cap="flat" cmpd="sng" w="25400">
            <a:solidFill>
              <a:srgbClr val="9F59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2" name="Google Shape;222;p19"/>
          <p:cNvSpPr txBox="1"/>
          <p:nvPr/>
        </p:nvSpPr>
        <p:spPr>
          <a:xfrm>
            <a:off x="2443750" y="1186525"/>
            <a:ext cx="370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9"/>
          <p:cNvSpPr txBox="1"/>
          <p:nvPr/>
        </p:nvSpPr>
        <p:spPr>
          <a:xfrm>
            <a:off x="5947913" y="1624797"/>
            <a:ext cx="370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FF0000"/>
                </a:solidFill>
                <a:latin typeface="Arial"/>
                <a:ea typeface="Arial"/>
                <a:cs typeface="Arial"/>
                <a:sym typeface="Arial"/>
              </a:rPr>
              <a:t>B</a:t>
            </a:r>
            <a:endParaRPr b="0" i="0" sz="1400" u="none" cap="none" strike="noStrike">
              <a:solidFill>
                <a:srgbClr val="FF0000"/>
              </a:solidFill>
              <a:latin typeface="Arial"/>
              <a:ea typeface="Arial"/>
              <a:cs typeface="Arial"/>
              <a:sym typeface="Arial"/>
            </a:endParaRPr>
          </a:p>
        </p:txBody>
      </p:sp>
      <p:sp>
        <p:nvSpPr>
          <p:cNvPr id="225" name="Google Shape;225;p19"/>
          <p:cNvSpPr txBox="1"/>
          <p:nvPr/>
        </p:nvSpPr>
        <p:spPr>
          <a:xfrm>
            <a:off x="5068613" y="3244536"/>
            <a:ext cx="4648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exend"/>
                <a:ea typeface="Lexend"/>
                <a:cs typeface="Lexend"/>
                <a:sym typeface="Lexend"/>
              </a:rPr>
              <a:t>= Angle between Line </a:t>
            </a:r>
            <a:r>
              <a:rPr b="1" i="0" lang="en-GB" sz="1400" u="none" cap="none" strike="noStrike">
                <a:solidFill>
                  <a:srgbClr val="FF0000"/>
                </a:solidFill>
                <a:latin typeface="Lexend"/>
                <a:ea typeface="Lexend"/>
                <a:cs typeface="Lexend"/>
                <a:sym typeface="Lexend"/>
              </a:rPr>
              <a:t>B</a:t>
            </a:r>
            <a:r>
              <a:rPr b="1" i="0" lang="en-GB" sz="1400" u="none" cap="none" strike="noStrike">
                <a:solidFill>
                  <a:schemeClr val="accent1"/>
                </a:solidFill>
                <a:latin typeface="Lexend"/>
                <a:ea typeface="Lexend"/>
                <a:cs typeface="Lexend"/>
                <a:sym typeface="Lexend"/>
              </a:rPr>
              <a:t> </a:t>
            </a:r>
            <a:endParaRPr b="1" i="0" sz="1400" u="none" cap="none" strike="noStrike">
              <a:solidFill>
                <a:schemeClr val="accent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exend"/>
                <a:ea typeface="Lexend"/>
                <a:cs typeface="Lexend"/>
                <a:sym typeface="Lexend"/>
              </a:rPr>
              <a:t>    and line </a:t>
            </a:r>
            <a:r>
              <a:rPr b="1" i="0" lang="en-GB" sz="1400" u="none" cap="none" strike="noStrike">
                <a:solidFill>
                  <a:srgbClr val="FFFF00"/>
                </a:solidFill>
                <a:latin typeface="Lexend"/>
                <a:ea typeface="Lexend"/>
                <a:cs typeface="Lexend"/>
                <a:sym typeface="Lexend"/>
              </a:rPr>
              <a:t>C</a:t>
            </a:r>
            <a:r>
              <a:rPr b="0" i="0" lang="en-GB" sz="1400" u="none" cap="none" strike="noStrike">
                <a:solidFill>
                  <a:srgbClr val="FFFF00"/>
                </a:solidFill>
                <a:latin typeface="Lexend"/>
                <a:ea typeface="Lexend"/>
                <a:cs typeface="Lexend"/>
                <a:sym typeface="Lexend"/>
              </a:rPr>
              <a:t> </a:t>
            </a:r>
            <a:r>
              <a:rPr b="0" i="0" lang="en-GB" sz="1400" u="none" cap="none" strike="noStrike">
                <a:solidFill>
                  <a:schemeClr val="lt1"/>
                </a:solidFill>
                <a:latin typeface="Lexend"/>
                <a:ea typeface="Lexend"/>
                <a:cs typeface="Lexend"/>
                <a:sym typeface="Lexend"/>
              </a:rPr>
              <a:t>at release</a:t>
            </a:r>
            <a:endParaRPr b="0" i="0" sz="1400" u="none" cap="none" strike="noStrike">
              <a:solidFill>
                <a:schemeClr val="lt1"/>
              </a:solidFill>
              <a:latin typeface="Lexend"/>
              <a:ea typeface="Lexend"/>
              <a:cs typeface="Lexend"/>
              <a:sym typeface="Lexend"/>
            </a:endParaRPr>
          </a:p>
        </p:txBody>
      </p:sp>
      <p:sp>
        <p:nvSpPr>
          <p:cNvPr id="226" name="Google Shape;226;p19"/>
          <p:cNvSpPr txBox="1"/>
          <p:nvPr/>
        </p:nvSpPr>
        <p:spPr>
          <a:xfrm>
            <a:off x="2298608" y="4719052"/>
            <a:ext cx="70209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00" u="none" cap="none" strike="noStrike">
                <a:solidFill>
                  <a:schemeClr val="dk1"/>
                </a:solidFill>
                <a:latin typeface="Arial"/>
                <a:ea typeface="Arial"/>
                <a:cs typeface="Arial"/>
                <a:sym typeface="Arial"/>
              </a:rPr>
              <a:t>How open is the elbow angle at release, in reference to the elbow being at 90 degrees (line C)</a:t>
            </a:r>
            <a:endParaRPr b="0" i="0" sz="1400" u="none" cap="none" strike="noStrike">
              <a:solidFill>
                <a:srgbClr val="000000"/>
              </a:solidFill>
              <a:latin typeface="Arial"/>
              <a:ea typeface="Arial"/>
              <a:cs typeface="Arial"/>
              <a:sym typeface="Arial"/>
            </a:endParaRPr>
          </a:p>
        </p:txBody>
      </p:sp>
      <p:cxnSp>
        <p:nvCxnSpPr>
          <p:cNvPr id="227" name="Google Shape;227;p19"/>
          <p:cNvCxnSpPr>
            <a:stCxn id="223" idx="0"/>
            <a:endCxn id="223" idx="0"/>
          </p:cNvCxnSpPr>
          <p:nvPr/>
        </p:nvCxnSpPr>
        <p:spPr>
          <a:xfrm>
            <a:off x="4867718" y="1841885"/>
            <a:ext cx="0" cy="0"/>
          </a:xfrm>
          <a:prstGeom prst="straightConnector1">
            <a:avLst/>
          </a:prstGeom>
          <a:noFill/>
          <a:ln cap="flat" cmpd="sng" w="9525">
            <a:solidFill>
              <a:srgbClr val="3B7FF2"/>
            </a:solidFill>
            <a:prstDash val="solid"/>
            <a:round/>
            <a:headEnd len="sm" w="sm" type="none"/>
            <a:tailEnd len="sm" w="sm" type="none"/>
          </a:ln>
        </p:spPr>
      </p:cxnSp>
      <p:cxnSp>
        <p:nvCxnSpPr>
          <p:cNvPr id="228" name="Google Shape;228;p19"/>
          <p:cNvCxnSpPr/>
          <p:nvPr/>
        </p:nvCxnSpPr>
        <p:spPr>
          <a:xfrm flipH="1">
            <a:off x="4916000" y="635247"/>
            <a:ext cx="326700" cy="1206600"/>
          </a:xfrm>
          <a:prstGeom prst="straightConnector1">
            <a:avLst/>
          </a:prstGeom>
          <a:noFill/>
          <a:ln cap="flat" cmpd="sng" w="28575">
            <a:solidFill>
              <a:schemeClr val="accent6"/>
            </a:solidFill>
            <a:prstDash val="dash"/>
            <a:round/>
            <a:headEnd len="sm" w="sm" type="none"/>
            <a:tailEnd len="sm" w="sm" type="none"/>
          </a:ln>
        </p:spPr>
      </p:cxnSp>
      <p:cxnSp>
        <p:nvCxnSpPr>
          <p:cNvPr id="229" name="Google Shape;229;p19"/>
          <p:cNvCxnSpPr>
            <a:endCxn id="223" idx="4"/>
          </p:cNvCxnSpPr>
          <p:nvPr/>
        </p:nvCxnSpPr>
        <p:spPr>
          <a:xfrm flipH="1">
            <a:off x="4867718" y="1751585"/>
            <a:ext cx="1016400" cy="187500"/>
          </a:xfrm>
          <a:prstGeom prst="straightConnector1">
            <a:avLst/>
          </a:prstGeom>
          <a:noFill/>
          <a:ln cap="flat" cmpd="sng" w="38100">
            <a:solidFill>
              <a:srgbClr val="FF0000"/>
            </a:solidFill>
            <a:prstDash val="dash"/>
            <a:round/>
            <a:headEnd len="sm" w="sm" type="none"/>
            <a:tailEnd len="sm" w="sm" type="none"/>
          </a:ln>
        </p:spPr>
      </p:cxnSp>
      <p:sp>
        <p:nvSpPr>
          <p:cNvPr id="230" name="Google Shape;230;p19"/>
          <p:cNvSpPr txBox="1"/>
          <p:nvPr/>
        </p:nvSpPr>
        <p:spPr>
          <a:xfrm>
            <a:off x="4766895" y="582865"/>
            <a:ext cx="370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6"/>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31" name="Google Shape;231;p19"/>
          <p:cNvSpPr/>
          <p:nvPr/>
        </p:nvSpPr>
        <p:spPr>
          <a:xfrm rot="-560100">
            <a:off x="4811357" y="1499986"/>
            <a:ext cx="599236" cy="638445"/>
          </a:xfrm>
          <a:prstGeom prst="arc">
            <a:avLst>
              <a:gd fmla="val 16200000" name="adj1"/>
              <a:gd fmla="val 0" name="adj2"/>
            </a:avLst>
          </a:prstGeom>
          <a:noFill/>
          <a:ln cap="flat" cmpd="sng" w="76200">
            <a:solidFill>
              <a:srgbClr val="00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2" name="Google Shape;232;p19"/>
          <p:cNvSpPr/>
          <p:nvPr/>
        </p:nvSpPr>
        <p:spPr>
          <a:xfrm rot="-1248519">
            <a:off x="4511378" y="3295870"/>
            <a:ext cx="517666" cy="580517"/>
          </a:xfrm>
          <a:prstGeom prst="arc">
            <a:avLst>
              <a:gd fmla="val 16200000" name="adj1"/>
              <a:gd fmla="val 0" name="adj2"/>
            </a:avLst>
          </a:prstGeom>
          <a:noFill/>
          <a:ln cap="flat" cmpd="sng" w="76200">
            <a:solidFill>
              <a:srgbClr val="00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3" name="Google Shape;233;p19"/>
          <p:cNvSpPr txBox="1"/>
          <p:nvPr/>
        </p:nvSpPr>
        <p:spPr>
          <a:xfrm>
            <a:off x="0" y="4570800"/>
            <a:ext cx="2258291" cy="572700"/>
          </a:xfrm>
          <a:prstGeom prst="rect">
            <a:avLst/>
          </a:prstGeom>
          <a:noFill/>
          <a:ln>
            <a:noFill/>
          </a:ln>
        </p:spPr>
        <p:txBody>
          <a:bodyPr anchorCtr="0" anchor="t" bIns="91425" lIns="91425" spcFirstLastPara="1" rIns="91425" wrap="square" tIns="91425">
            <a:normAutofit fontScale="97500" lnSpcReduction="10000"/>
          </a:bodyPr>
          <a:lstStyle/>
          <a:p>
            <a:pPr indent="0" lvl="0" marL="0" marR="0" rtl="0" algn="l">
              <a:lnSpc>
                <a:spcPct val="100000"/>
              </a:lnSpc>
              <a:spcBef>
                <a:spcPts val="0"/>
              </a:spcBef>
              <a:spcAft>
                <a:spcPts val="0"/>
              </a:spcAft>
              <a:buClr>
                <a:schemeClr val="dk1"/>
              </a:buClr>
              <a:buSzPct val="102564"/>
              <a:buFont typeface="Arial"/>
              <a:buNone/>
            </a:pPr>
            <a:r>
              <a:rPr b="0" i="0" lang="en-GB" sz="2800" u="none" cap="none" strike="noStrike">
                <a:solidFill>
                  <a:schemeClr val="dk1"/>
                </a:solidFill>
                <a:latin typeface="Arial"/>
                <a:ea typeface="Arial"/>
                <a:cs typeface="Arial"/>
                <a:sym typeface="Arial"/>
              </a:rPr>
              <a:t>  Forearm Tilt</a:t>
            </a:r>
            <a:endParaRPr b="0" i="0" sz="1400" u="none" cap="none" strike="noStrike">
              <a:solidFill>
                <a:srgbClr val="000000"/>
              </a:solidFill>
              <a:latin typeface="Arial"/>
              <a:ea typeface="Arial"/>
              <a:cs typeface="Arial"/>
              <a:sym typeface="Arial"/>
            </a:endParaRPr>
          </a:p>
        </p:txBody>
      </p:sp>
      <p:cxnSp>
        <p:nvCxnSpPr>
          <p:cNvPr id="234" name="Google Shape;234;p19"/>
          <p:cNvCxnSpPr/>
          <p:nvPr/>
        </p:nvCxnSpPr>
        <p:spPr>
          <a:xfrm flipH="1" rot="10800000">
            <a:off x="4474675" y="1466975"/>
            <a:ext cx="126900" cy="404100"/>
          </a:xfrm>
          <a:prstGeom prst="straightConnector1">
            <a:avLst/>
          </a:prstGeom>
          <a:noFill/>
          <a:ln cap="flat" cmpd="sng" w="38100">
            <a:solidFill>
              <a:srgbClr val="FF00FF"/>
            </a:solidFill>
            <a:prstDash val="solid"/>
            <a:round/>
            <a:headEnd len="sm" w="sm" type="none"/>
            <a:tailEnd len="sm" w="sm" type="none"/>
          </a:ln>
        </p:spPr>
      </p:cxnSp>
      <p:cxnSp>
        <p:nvCxnSpPr>
          <p:cNvPr id="235" name="Google Shape;235;p19"/>
          <p:cNvCxnSpPr/>
          <p:nvPr/>
        </p:nvCxnSpPr>
        <p:spPr>
          <a:xfrm>
            <a:off x="4601675" y="1474697"/>
            <a:ext cx="396900" cy="122100"/>
          </a:xfrm>
          <a:prstGeom prst="straightConnector1">
            <a:avLst/>
          </a:prstGeom>
          <a:noFill/>
          <a:ln cap="flat" cmpd="sng" w="38100">
            <a:solidFill>
              <a:srgbClr val="FF00FF"/>
            </a:solidFill>
            <a:prstDash val="solid"/>
            <a:round/>
            <a:headEnd len="sm" w="sm" type="none"/>
            <a:tailEnd len="sm" w="sm" type="none"/>
          </a:ln>
        </p:spPr>
      </p:cxnSp>
      <p:sp>
        <p:nvSpPr>
          <p:cNvPr id="236" name="Google Shape;236;p19"/>
          <p:cNvSpPr txBox="1"/>
          <p:nvPr/>
        </p:nvSpPr>
        <p:spPr>
          <a:xfrm rot="-894042">
            <a:off x="4304409" y="793995"/>
            <a:ext cx="2594650" cy="51287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00FF"/>
                </a:solidFill>
                <a:latin typeface="Arial"/>
                <a:ea typeface="Arial"/>
                <a:cs typeface="Arial"/>
                <a:sym typeface="Arial"/>
              </a:rPr>
              <a:t>90</a:t>
            </a:r>
            <a:endParaRPr b="1" i="0" sz="1800" u="none" cap="none" strike="noStrike">
              <a:solidFill>
                <a:srgbClr val="FF00FF"/>
              </a:solidFill>
              <a:latin typeface="Arial"/>
              <a:ea typeface="Arial"/>
              <a:cs typeface="Arial"/>
              <a:sym typeface="Arial"/>
            </a:endParaRPr>
          </a:p>
        </p:txBody>
      </p:sp>
      <p:sp>
        <p:nvSpPr>
          <p:cNvPr id="237" name="Google Shape;237;p19"/>
          <p:cNvSpPr txBox="1"/>
          <p:nvPr/>
        </p:nvSpPr>
        <p:spPr>
          <a:xfrm>
            <a:off x="2023695" y="1150354"/>
            <a:ext cx="370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FF9900"/>
                </a:solidFill>
                <a:latin typeface="Arial"/>
                <a:ea typeface="Arial"/>
                <a:cs typeface="Arial"/>
                <a:sym typeface="Arial"/>
              </a:rPr>
              <a:t>A</a:t>
            </a:r>
            <a:endParaRPr b="0" i="0" sz="1400" u="none" cap="none" strike="noStrike">
              <a:solidFill>
                <a:srgbClr val="FF99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8" title="Elbow Height.png"/>
          <p:cNvPicPr preferRelativeResize="0"/>
          <p:nvPr/>
        </p:nvPicPr>
        <p:blipFill rotWithShape="1">
          <a:blip r:embed="rId3">
            <a:alphaModFix/>
          </a:blip>
          <a:srcRect b="0" l="0" r="0" t="0"/>
          <a:stretch/>
        </p:blipFill>
        <p:spPr>
          <a:xfrm>
            <a:off x="0" y="0"/>
            <a:ext cx="9144000" cy="4610050"/>
          </a:xfrm>
          <a:prstGeom prst="rect">
            <a:avLst/>
          </a:prstGeom>
          <a:noFill/>
          <a:ln>
            <a:noFill/>
          </a:ln>
        </p:spPr>
      </p:pic>
      <p:sp>
        <p:nvSpPr>
          <p:cNvPr id="243" name="Google Shape;243;p18"/>
          <p:cNvSpPr txBox="1"/>
          <p:nvPr>
            <p:ph type="title"/>
          </p:nvPr>
        </p:nvSpPr>
        <p:spPr>
          <a:xfrm>
            <a:off x="0" y="4570800"/>
            <a:ext cx="2258291"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Elbow Height</a:t>
            </a:r>
            <a:endParaRPr/>
          </a:p>
        </p:txBody>
      </p:sp>
      <p:cxnSp>
        <p:nvCxnSpPr>
          <p:cNvPr id="244" name="Google Shape;244;p18"/>
          <p:cNvCxnSpPr/>
          <p:nvPr/>
        </p:nvCxnSpPr>
        <p:spPr>
          <a:xfrm flipH="1">
            <a:off x="861414" y="1311104"/>
            <a:ext cx="5792100" cy="1016400"/>
          </a:xfrm>
          <a:prstGeom prst="straightConnector1">
            <a:avLst/>
          </a:prstGeom>
          <a:noFill/>
          <a:ln cap="flat" cmpd="sng" w="28575">
            <a:solidFill>
              <a:srgbClr val="00FFFF"/>
            </a:solidFill>
            <a:prstDash val="dash"/>
            <a:round/>
            <a:headEnd len="sm" w="sm" type="none"/>
            <a:tailEnd len="sm" w="sm" type="none"/>
          </a:ln>
        </p:spPr>
      </p:cxnSp>
      <p:cxnSp>
        <p:nvCxnSpPr>
          <p:cNvPr id="245" name="Google Shape;245;p18"/>
          <p:cNvCxnSpPr/>
          <p:nvPr/>
        </p:nvCxnSpPr>
        <p:spPr>
          <a:xfrm flipH="1" rot="10800000">
            <a:off x="885225" y="1666248"/>
            <a:ext cx="5845500" cy="1053000"/>
          </a:xfrm>
          <a:prstGeom prst="straightConnector1">
            <a:avLst/>
          </a:prstGeom>
          <a:noFill/>
          <a:ln cap="flat" cmpd="sng" w="28575">
            <a:solidFill>
              <a:schemeClr val="accent4"/>
            </a:solidFill>
            <a:prstDash val="dash"/>
            <a:round/>
            <a:headEnd len="sm" w="sm" type="none"/>
            <a:tailEnd len="sm" w="sm" type="none"/>
          </a:ln>
        </p:spPr>
      </p:cxnSp>
      <p:sp>
        <p:nvSpPr>
          <p:cNvPr id="246" name="Google Shape;246;p18"/>
          <p:cNvSpPr/>
          <p:nvPr/>
        </p:nvSpPr>
        <p:spPr>
          <a:xfrm>
            <a:off x="4874251" y="1963638"/>
            <a:ext cx="96900" cy="97200"/>
          </a:xfrm>
          <a:prstGeom prst="ellipse">
            <a:avLst/>
          </a:prstGeom>
          <a:solidFill>
            <a:srgbClr val="FF0000"/>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7" name="Google Shape;247;p18"/>
          <p:cNvSpPr/>
          <p:nvPr/>
        </p:nvSpPr>
        <p:spPr>
          <a:xfrm>
            <a:off x="4028669" y="1721521"/>
            <a:ext cx="96900" cy="97200"/>
          </a:xfrm>
          <a:prstGeom prst="ellipse">
            <a:avLst/>
          </a:prstGeom>
          <a:solidFill>
            <a:srgbClr val="FF0000"/>
          </a:solidFill>
          <a:ln cap="flat" cmpd="sng" w="25400">
            <a:solidFill>
              <a:srgbClr val="9F59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48" name="Google Shape;248;p18"/>
          <p:cNvCxnSpPr/>
          <p:nvPr/>
        </p:nvCxnSpPr>
        <p:spPr>
          <a:xfrm>
            <a:off x="2533912" y="1036042"/>
            <a:ext cx="120300" cy="953400"/>
          </a:xfrm>
          <a:prstGeom prst="straightConnector1">
            <a:avLst/>
          </a:prstGeom>
          <a:noFill/>
          <a:ln cap="flat" cmpd="sng" w="28575">
            <a:solidFill>
              <a:srgbClr val="EBFD3A"/>
            </a:solidFill>
            <a:prstDash val="solid"/>
            <a:round/>
            <a:headEnd len="sm" w="sm" type="none"/>
            <a:tailEnd len="med" w="med" type="triangle"/>
          </a:ln>
        </p:spPr>
      </p:cxnSp>
      <p:cxnSp>
        <p:nvCxnSpPr>
          <p:cNvPr id="249" name="Google Shape;249;p18"/>
          <p:cNvCxnSpPr/>
          <p:nvPr/>
        </p:nvCxnSpPr>
        <p:spPr>
          <a:xfrm rot="10800000">
            <a:off x="2720075" y="2422948"/>
            <a:ext cx="172200" cy="1227300"/>
          </a:xfrm>
          <a:prstGeom prst="straightConnector1">
            <a:avLst/>
          </a:prstGeom>
          <a:noFill/>
          <a:ln cap="flat" cmpd="sng" w="28575">
            <a:solidFill>
              <a:srgbClr val="EBFD3A"/>
            </a:solidFill>
            <a:prstDash val="solid"/>
            <a:round/>
            <a:headEnd len="sm" w="sm" type="none"/>
            <a:tailEnd len="med" w="med" type="triangle"/>
          </a:ln>
        </p:spPr>
      </p:cxnSp>
      <p:sp>
        <p:nvSpPr>
          <p:cNvPr id="250" name="Google Shape;250;p18"/>
          <p:cNvSpPr txBox="1"/>
          <p:nvPr/>
        </p:nvSpPr>
        <p:spPr>
          <a:xfrm>
            <a:off x="6213724" y="1844035"/>
            <a:ext cx="370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4"/>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51" name="Google Shape;251;p18"/>
          <p:cNvSpPr txBox="1"/>
          <p:nvPr/>
        </p:nvSpPr>
        <p:spPr>
          <a:xfrm>
            <a:off x="5308600" y="1068600"/>
            <a:ext cx="438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FFFF"/>
                </a:solidFill>
                <a:latin typeface="Arial"/>
                <a:ea typeface="Arial"/>
                <a:cs typeface="Arial"/>
                <a:sym typeface="Arial"/>
              </a:rPr>
              <a:t>B</a:t>
            </a:r>
            <a:endParaRPr b="0" i="0" sz="1400" u="none" cap="none" strike="noStrike">
              <a:solidFill>
                <a:srgbClr val="00FFFF"/>
              </a:solidFill>
              <a:latin typeface="Arial"/>
              <a:ea typeface="Arial"/>
              <a:cs typeface="Arial"/>
              <a:sym typeface="Arial"/>
            </a:endParaRPr>
          </a:p>
        </p:txBody>
      </p:sp>
      <p:sp>
        <p:nvSpPr>
          <p:cNvPr id="252" name="Google Shape;252;p18"/>
          <p:cNvSpPr txBox="1"/>
          <p:nvPr/>
        </p:nvSpPr>
        <p:spPr>
          <a:xfrm rot="-599306">
            <a:off x="3466127" y="3174128"/>
            <a:ext cx="3872598" cy="52335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exend"/>
                <a:ea typeface="Lexend"/>
                <a:cs typeface="Lexend"/>
                <a:sym typeface="Lexend"/>
              </a:rPr>
              <a:t>Elbow joint height to shoulder joint at release, referenced to chest</a:t>
            </a:r>
            <a:endParaRPr b="0" i="0" sz="1400" u="none" cap="none" strike="noStrike">
              <a:solidFill>
                <a:srgbClr val="000000"/>
              </a:solidFill>
              <a:latin typeface="Arial"/>
              <a:ea typeface="Arial"/>
              <a:cs typeface="Arial"/>
              <a:sym typeface="Arial"/>
            </a:endParaRPr>
          </a:p>
        </p:txBody>
      </p:sp>
      <p:sp>
        <p:nvSpPr>
          <p:cNvPr id="253" name="Google Shape;253;p18"/>
          <p:cNvSpPr txBox="1"/>
          <p:nvPr/>
        </p:nvSpPr>
        <p:spPr>
          <a:xfrm>
            <a:off x="2351683" y="4716685"/>
            <a:ext cx="70209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00" u="none" cap="none" strike="noStrike">
                <a:solidFill>
                  <a:schemeClr val="dk1"/>
                </a:solidFill>
                <a:latin typeface="Arial"/>
                <a:ea typeface="Arial"/>
                <a:cs typeface="Arial"/>
                <a:sym typeface="Arial"/>
              </a:rPr>
              <a:t>How high did the center of the elbow joint raise in reference to the shoulder in the frontal plane at release point</a:t>
            </a:r>
            <a:endParaRPr b="0" i="0" sz="1400" u="none" cap="none" strike="noStrike">
              <a:solidFill>
                <a:srgbClr val="000000"/>
              </a:solidFill>
              <a:latin typeface="Arial"/>
              <a:ea typeface="Arial"/>
              <a:cs typeface="Arial"/>
              <a:sym typeface="Arial"/>
            </a:endParaRPr>
          </a:p>
        </p:txBody>
      </p:sp>
      <p:cxnSp>
        <p:nvCxnSpPr>
          <p:cNvPr id="254" name="Google Shape;254;p18"/>
          <p:cNvCxnSpPr/>
          <p:nvPr/>
        </p:nvCxnSpPr>
        <p:spPr>
          <a:xfrm>
            <a:off x="5308598" y="2365675"/>
            <a:ext cx="111900" cy="842100"/>
          </a:xfrm>
          <a:prstGeom prst="straightConnector1">
            <a:avLst/>
          </a:prstGeom>
          <a:noFill/>
          <a:ln cap="flat" cmpd="sng" w="31800">
            <a:solidFill>
              <a:srgbClr val="EBFD3A"/>
            </a:solidFill>
            <a:prstDash val="solid"/>
            <a:round/>
            <a:headEnd len="sm" w="sm" type="none"/>
            <a:tailEnd len="med" w="med" type="triangle"/>
          </a:ln>
        </p:spPr>
      </p:cxnSp>
      <p:cxnSp>
        <p:nvCxnSpPr>
          <p:cNvPr id="255" name="Google Shape;255;p18"/>
          <p:cNvCxnSpPr/>
          <p:nvPr/>
        </p:nvCxnSpPr>
        <p:spPr>
          <a:xfrm rot="10800000">
            <a:off x="5493375" y="3665877"/>
            <a:ext cx="96000" cy="705300"/>
          </a:xfrm>
          <a:prstGeom prst="straightConnector1">
            <a:avLst/>
          </a:prstGeom>
          <a:noFill/>
          <a:ln cap="flat" cmpd="sng" w="31800">
            <a:solidFill>
              <a:srgbClr val="EBFD3A"/>
            </a:solidFill>
            <a:prstDash val="solid"/>
            <a:round/>
            <a:headEnd len="sm" w="sm" type="none"/>
            <a:tailEnd len="med" w="med" type="triangle"/>
          </a:ln>
        </p:spPr>
      </p:cxnSp>
      <p:cxnSp>
        <p:nvCxnSpPr>
          <p:cNvPr id="256" name="Google Shape;256;p18"/>
          <p:cNvCxnSpPr/>
          <p:nvPr/>
        </p:nvCxnSpPr>
        <p:spPr>
          <a:xfrm>
            <a:off x="3145975" y="203825"/>
            <a:ext cx="667800" cy="4041900"/>
          </a:xfrm>
          <a:prstGeom prst="straightConnector1">
            <a:avLst/>
          </a:prstGeom>
          <a:noFill/>
          <a:ln cap="flat" cmpd="sng" w="28575">
            <a:solidFill>
              <a:srgbClr val="00FF00"/>
            </a:solidFill>
            <a:prstDash val="lgDashDot"/>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4"/>
          <p:cNvSpPr txBox="1"/>
          <p:nvPr>
            <p:ph idx="4294967295" type="title"/>
          </p:nvPr>
        </p:nvSpPr>
        <p:spPr>
          <a:xfrm>
            <a:off x="0" y="4570800"/>
            <a:ext cx="91440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Add graphs to the stats like this</a:t>
            </a:r>
            <a:endParaRPr/>
          </a:p>
        </p:txBody>
      </p:sp>
      <p:pic>
        <p:nvPicPr>
          <p:cNvPr id="262" name="Google Shape;262;p24" title="Shoulder Ribcage Hips.png"/>
          <p:cNvPicPr preferRelativeResize="0"/>
          <p:nvPr/>
        </p:nvPicPr>
        <p:blipFill rotWithShape="1">
          <a:blip r:embed="rId3">
            <a:alphaModFix/>
          </a:blip>
          <a:srcRect b="0" l="0" r="0" t="0"/>
          <a:stretch/>
        </p:blipFill>
        <p:spPr>
          <a:xfrm>
            <a:off x="0" y="0"/>
            <a:ext cx="9144000" cy="46233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3a89e23fbe4_1_25"/>
          <p:cNvSpPr txBox="1"/>
          <p:nvPr>
            <p:ph idx="4294967295" type="title"/>
          </p:nvPr>
        </p:nvSpPr>
        <p:spPr>
          <a:xfrm>
            <a:off x="0" y="4570800"/>
            <a:ext cx="91440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Or like this…</a:t>
            </a:r>
            <a:endParaRPr/>
          </a:p>
        </p:txBody>
      </p:sp>
      <p:pic>
        <p:nvPicPr>
          <p:cNvPr id="268" name="Google Shape;268;g3a89e23fbe4_1_25" title="Tracklines.png"/>
          <p:cNvPicPr preferRelativeResize="0"/>
          <p:nvPr/>
        </p:nvPicPr>
        <p:blipFill rotWithShape="1">
          <a:blip r:embed="rId3">
            <a:alphaModFix/>
          </a:blip>
          <a:srcRect b="0" l="0" r="0" t="0"/>
          <a:stretch/>
        </p:blipFill>
        <p:spPr>
          <a:xfrm>
            <a:off x="0" y="0"/>
            <a:ext cx="9144000" cy="4624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ph type="title"/>
          </p:nvPr>
        </p:nvSpPr>
        <p:spPr>
          <a:xfrm>
            <a:off x="0" y="4570800"/>
            <a:ext cx="9015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Pitch Start</a:t>
            </a:r>
            <a:endParaRPr/>
          </a:p>
        </p:txBody>
      </p:sp>
      <p:sp>
        <p:nvSpPr>
          <p:cNvPr id="61" name="Google Shape;61;p2"/>
          <p:cNvSpPr txBox="1"/>
          <p:nvPr/>
        </p:nvSpPr>
        <p:spPr>
          <a:xfrm>
            <a:off x="1892013" y="4623901"/>
            <a:ext cx="67647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The digital standard to start of the pitch is when the pitcher is finished visualizing the pitch and starts the motions to deliver a pitch</a:t>
            </a:r>
            <a:endParaRPr b="0" i="0" sz="1400" u="none" cap="none" strike="noStrike">
              <a:solidFill>
                <a:srgbClr val="000000"/>
              </a:solidFill>
              <a:latin typeface="Arial"/>
              <a:ea typeface="Arial"/>
              <a:cs typeface="Arial"/>
              <a:sym typeface="Arial"/>
            </a:endParaRPr>
          </a:p>
        </p:txBody>
      </p:sp>
      <p:pic>
        <p:nvPicPr>
          <p:cNvPr id="62" name="Google Shape;62;p2" title="Pitch Beginning.png"/>
          <p:cNvPicPr preferRelativeResize="0"/>
          <p:nvPr/>
        </p:nvPicPr>
        <p:blipFill rotWithShape="1">
          <a:blip r:embed="rId3">
            <a:alphaModFix/>
          </a:blip>
          <a:srcRect b="0" l="0" r="0" t="0"/>
          <a:stretch/>
        </p:blipFill>
        <p:spPr>
          <a:xfrm>
            <a:off x="0" y="0"/>
            <a:ext cx="9144000" cy="4623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ph type="title"/>
          </p:nvPr>
        </p:nvSpPr>
        <p:spPr>
          <a:xfrm>
            <a:off x="0" y="4570800"/>
            <a:ext cx="9015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Pitch End</a:t>
            </a:r>
            <a:endParaRPr/>
          </a:p>
        </p:txBody>
      </p:sp>
      <p:pic>
        <p:nvPicPr>
          <p:cNvPr id="68" name="Google Shape;68;p3" title="Pitch End.png"/>
          <p:cNvPicPr preferRelativeResize="0"/>
          <p:nvPr/>
        </p:nvPicPr>
        <p:blipFill rotWithShape="1">
          <a:blip r:embed="rId3">
            <a:alphaModFix/>
          </a:blip>
          <a:srcRect b="0" l="-515" r="1407" t="0"/>
          <a:stretch/>
        </p:blipFill>
        <p:spPr>
          <a:xfrm>
            <a:off x="-47775" y="-366950"/>
            <a:ext cx="9191774" cy="4976999"/>
          </a:xfrm>
          <a:prstGeom prst="rect">
            <a:avLst/>
          </a:prstGeom>
          <a:noFill/>
          <a:ln>
            <a:noFill/>
          </a:ln>
        </p:spPr>
      </p:pic>
      <p:sp>
        <p:nvSpPr>
          <p:cNvPr id="69" name="Google Shape;69;p3"/>
          <p:cNvSpPr txBox="1"/>
          <p:nvPr/>
        </p:nvSpPr>
        <p:spPr>
          <a:xfrm>
            <a:off x="1701213" y="4709151"/>
            <a:ext cx="6764607" cy="46642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The ball release point is digitally considered the end of the pitch: fastest speed of the knuckles during the pitch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4"/>
          <p:cNvSpPr txBox="1"/>
          <p:nvPr>
            <p:ph type="title"/>
          </p:nvPr>
        </p:nvSpPr>
        <p:spPr>
          <a:xfrm>
            <a:off x="0" y="4555848"/>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Pitch Duration</a:t>
            </a:r>
            <a:br>
              <a:rPr lang="en-GB"/>
            </a:br>
            <a:r>
              <a:rPr lang="en-GB"/>
              <a:t> </a:t>
            </a:r>
            <a:endParaRPr/>
          </a:p>
        </p:txBody>
      </p:sp>
      <p:sp>
        <p:nvSpPr>
          <p:cNvPr id="75" name="Google Shape;75;p4"/>
          <p:cNvSpPr txBox="1"/>
          <p:nvPr/>
        </p:nvSpPr>
        <p:spPr>
          <a:xfrm>
            <a:off x="2389913" y="4629766"/>
            <a:ext cx="6989618" cy="466425"/>
          </a:xfrm>
          <a:prstGeom prst="rect">
            <a:avLst/>
          </a:prstGeom>
          <a:noFill/>
          <a:ln>
            <a:noFill/>
          </a:ln>
        </p:spPr>
        <p:txBody>
          <a:bodyPr anchorCtr="0" anchor="t" bIns="91425" lIns="91425" spcFirstLastPara="1" rIns="91425" wrap="square" tIns="91425">
            <a:normAutofit fontScale="25000" lnSpcReduction="20000"/>
          </a:bodyPr>
          <a:lstStyle/>
          <a:p>
            <a:pPr indent="0" lvl="0" marL="0" marR="0" rtl="0" algn="l">
              <a:lnSpc>
                <a:spcPct val="100000"/>
              </a:lnSpc>
              <a:spcBef>
                <a:spcPts val="0"/>
              </a:spcBef>
              <a:spcAft>
                <a:spcPts val="0"/>
              </a:spcAft>
              <a:buClr>
                <a:schemeClr val="dk1"/>
              </a:buClr>
              <a:buSzPct val="233332"/>
              <a:buFont typeface="Arial"/>
              <a:buNone/>
            </a:pPr>
            <a:r>
              <a:rPr b="0" i="0" lang="en-GB" sz="4800" u="none" cap="none" strike="noStrike">
                <a:solidFill>
                  <a:schemeClr val="dk1"/>
                </a:solidFill>
                <a:latin typeface="Arial"/>
                <a:ea typeface="Arial"/>
                <a:cs typeface="Arial"/>
                <a:sym typeface="Arial"/>
              </a:rPr>
              <a:t>Pitch Duration calculation starts when the pitcher starts moving after setting up the pitch and ends when the pitching knuckles are at their fastest speed during the pitch</a:t>
            </a:r>
            <a:br>
              <a:rPr b="0" i="0" lang="en-GB" sz="2800" u="none" cap="none" strike="noStrike">
                <a:solidFill>
                  <a:schemeClr val="dk1"/>
                </a:solidFill>
                <a:latin typeface="Arial"/>
                <a:ea typeface="Arial"/>
                <a:cs typeface="Arial"/>
                <a:sym typeface="Arial"/>
              </a:rPr>
            </a:br>
            <a:r>
              <a:rPr b="0" i="0" lang="en-GB"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76" name="Google Shape;76;p4" title="Pitch Beginning &amp; End.png"/>
          <p:cNvPicPr preferRelativeResize="0"/>
          <p:nvPr/>
        </p:nvPicPr>
        <p:blipFill rotWithShape="1">
          <a:blip r:embed="rId3">
            <a:alphaModFix/>
          </a:blip>
          <a:srcRect b="0" l="0" r="0" t="0"/>
          <a:stretch/>
        </p:blipFill>
        <p:spPr>
          <a:xfrm>
            <a:off x="0" y="0"/>
            <a:ext cx="9144000" cy="4629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6" title="Palm speed.png"/>
          <p:cNvPicPr preferRelativeResize="0"/>
          <p:nvPr/>
        </p:nvPicPr>
        <p:blipFill rotWithShape="1">
          <a:blip r:embed="rId3">
            <a:alphaModFix/>
          </a:blip>
          <a:srcRect b="0" l="0" r="0" t="0"/>
          <a:stretch/>
        </p:blipFill>
        <p:spPr>
          <a:xfrm>
            <a:off x="0" y="0"/>
            <a:ext cx="9144000" cy="4570226"/>
          </a:xfrm>
          <a:prstGeom prst="rect">
            <a:avLst/>
          </a:prstGeom>
          <a:noFill/>
          <a:ln>
            <a:noFill/>
          </a:ln>
        </p:spPr>
      </p:pic>
      <p:sp>
        <p:nvSpPr>
          <p:cNvPr id="82" name="Google Shape;82;p6"/>
          <p:cNvSpPr txBox="1"/>
          <p:nvPr>
            <p:ph type="title"/>
          </p:nvPr>
        </p:nvSpPr>
        <p:spPr>
          <a:xfrm>
            <a:off x="6625" y="4502475"/>
            <a:ext cx="8685300" cy="641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GB"/>
              <a:t>  Max Palm Speed</a:t>
            </a:r>
            <a:endParaRPr/>
          </a:p>
        </p:txBody>
      </p:sp>
      <p:sp>
        <p:nvSpPr>
          <p:cNvPr id="83" name="Google Shape;83;p6"/>
          <p:cNvSpPr txBox="1"/>
          <p:nvPr/>
        </p:nvSpPr>
        <p:spPr>
          <a:xfrm>
            <a:off x="3153040" y="4536165"/>
            <a:ext cx="5303100" cy="60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00" u="none" cap="none" strike="noStrike">
                <a:solidFill>
                  <a:schemeClr val="dk1"/>
                </a:solidFill>
                <a:latin typeface="Arial"/>
                <a:ea typeface="Arial"/>
                <a:cs typeface="Arial"/>
                <a:sym typeface="Arial"/>
              </a:rPr>
              <a:t>Palm speed value indicates the highest speed achieved at the middle finger knuckle (the fastest moving point on the body during a pitch, ignoring the finger speeds). The palm speed at the release point is the closest speed to the ball speed at release point.</a:t>
            </a:r>
            <a:endParaRPr b="0" i="0" sz="1400" u="none" cap="none" strike="noStrike">
              <a:solidFill>
                <a:srgbClr val="000000"/>
              </a:solidFill>
              <a:latin typeface="Arial"/>
              <a:ea typeface="Arial"/>
              <a:cs typeface="Arial"/>
              <a:sym typeface="Arial"/>
            </a:endParaRPr>
          </a:p>
        </p:txBody>
      </p:sp>
      <p:grpSp>
        <p:nvGrpSpPr>
          <p:cNvPr id="84" name="Google Shape;84;p6"/>
          <p:cNvGrpSpPr/>
          <p:nvPr/>
        </p:nvGrpSpPr>
        <p:grpSpPr>
          <a:xfrm>
            <a:off x="3691589" y="2369145"/>
            <a:ext cx="2985600" cy="307800"/>
            <a:chOff x="4416139" y="3360270"/>
            <a:chExt cx="2985600" cy="307800"/>
          </a:xfrm>
        </p:grpSpPr>
        <p:sp>
          <p:nvSpPr>
            <p:cNvPr id="85" name="Google Shape;85;p6"/>
            <p:cNvSpPr txBox="1"/>
            <p:nvPr/>
          </p:nvSpPr>
          <p:spPr>
            <a:xfrm>
              <a:off x="4416139" y="3360270"/>
              <a:ext cx="2985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 Fastest knuckle joint speed</a:t>
              </a:r>
              <a:endParaRPr b="0" i="0" sz="1400" u="none" cap="none" strike="noStrike">
                <a:solidFill>
                  <a:srgbClr val="000000"/>
                </a:solidFill>
                <a:latin typeface="Arial"/>
                <a:ea typeface="Arial"/>
                <a:cs typeface="Arial"/>
                <a:sym typeface="Arial"/>
              </a:endParaRPr>
            </a:p>
          </p:txBody>
        </p:sp>
        <p:sp>
          <p:nvSpPr>
            <p:cNvPr id="86" name="Google Shape;86;p6"/>
            <p:cNvSpPr/>
            <p:nvPr/>
          </p:nvSpPr>
          <p:spPr>
            <a:xfrm>
              <a:off x="4456337" y="3441071"/>
              <a:ext cx="156000" cy="146100"/>
            </a:xfrm>
            <a:prstGeom prst="ellipse">
              <a:avLst/>
            </a:prstGeom>
            <a:solidFill>
              <a:srgbClr val="FF0000"/>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87" name="Google Shape;87;p6"/>
          <p:cNvSpPr/>
          <p:nvPr/>
        </p:nvSpPr>
        <p:spPr>
          <a:xfrm>
            <a:off x="4968914" y="795615"/>
            <a:ext cx="156000" cy="146100"/>
          </a:xfrm>
          <a:prstGeom prst="ellipse">
            <a:avLst/>
          </a:prstGeom>
          <a:solidFill>
            <a:srgbClr val="FF0000"/>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7" title="Forearm speed.png"/>
          <p:cNvPicPr preferRelativeResize="0"/>
          <p:nvPr/>
        </p:nvPicPr>
        <p:blipFill rotWithShape="1">
          <a:blip r:embed="rId3">
            <a:alphaModFix/>
          </a:blip>
          <a:srcRect b="0" l="0" r="0" t="0"/>
          <a:stretch/>
        </p:blipFill>
        <p:spPr>
          <a:xfrm>
            <a:off x="0" y="0"/>
            <a:ext cx="9144000" cy="4563176"/>
          </a:xfrm>
          <a:prstGeom prst="rect">
            <a:avLst/>
          </a:prstGeom>
          <a:noFill/>
          <a:ln>
            <a:noFill/>
          </a:ln>
        </p:spPr>
      </p:pic>
      <p:sp>
        <p:nvSpPr>
          <p:cNvPr id="93" name="Google Shape;93;p7"/>
          <p:cNvSpPr txBox="1"/>
          <p:nvPr/>
        </p:nvSpPr>
        <p:spPr>
          <a:xfrm>
            <a:off x="99050" y="4563175"/>
            <a:ext cx="36168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chemeClr val="dk1"/>
              </a:buClr>
              <a:buSzPts val="2872"/>
              <a:buFont typeface="Arial"/>
              <a:buNone/>
            </a:pPr>
            <a:r>
              <a:rPr b="0" i="0" lang="en-GB" sz="2800" u="none" cap="none" strike="noStrike">
                <a:solidFill>
                  <a:schemeClr val="dk1"/>
                </a:solidFill>
                <a:latin typeface="Arial"/>
                <a:ea typeface="Arial"/>
                <a:cs typeface="Arial"/>
                <a:sym typeface="Arial"/>
              </a:rPr>
              <a:t> Max Forearm Speed</a:t>
            </a:r>
            <a:endParaRPr b="0" i="0" sz="1400" u="none" cap="none" strike="noStrike">
              <a:solidFill>
                <a:srgbClr val="000000"/>
              </a:solidFill>
              <a:latin typeface="Arial"/>
              <a:ea typeface="Arial"/>
              <a:cs typeface="Arial"/>
              <a:sym typeface="Arial"/>
            </a:endParaRPr>
          </a:p>
        </p:txBody>
      </p:sp>
      <p:sp>
        <p:nvSpPr>
          <p:cNvPr id="94" name="Google Shape;94;p7"/>
          <p:cNvSpPr txBox="1"/>
          <p:nvPr/>
        </p:nvSpPr>
        <p:spPr>
          <a:xfrm>
            <a:off x="3590084" y="4616323"/>
            <a:ext cx="44925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Forearm speed value indicates the highest speed achieved at the center of the wrist joint during the pitch</a:t>
            </a:r>
            <a:endParaRPr b="0" i="0" sz="1400" u="none" cap="none" strike="noStrike">
              <a:solidFill>
                <a:srgbClr val="000000"/>
              </a:solidFill>
              <a:latin typeface="Arial"/>
              <a:ea typeface="Arial"/>
              <a:cs typeface="Arial"/>
              <a:sym typeface="Arial"/>
            </a:endParaRPr>
          </a:p>
        </p:txBody>
      </p:sp>
      <p:sp>
        <p:nvSpPr>
          <p:cNvPr id="95" name="Google Shape;95;p7"/>
          <p:cNvSpPr txBox="1"/>
          <p:nvPr/>
        </p:nvSpPr>
        <p:spPr>
          <a:xfrm>
            <a:off x="3857199" y="681409"/>
            <a:ext cx="2985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 Fastest wrist joint speed</a:t>
            </a:r>
            <a:endParaRPr b="0" i="0" sz="1400" u="none" cap="none" strike="noStrike">
              <a:solidFill>
                <a:srgbClr val="000000"/>
              </a:solidFill>
              <a:latin typeface="Arial"/>
              <a:ea typeface="Arial"/>
              <a:cs typeface="Arial"/>
              <a:sym typeface="Arial"/>
            </a:endParaRPr>
          </a:p>
        </p:txBody>
      </p:sp>
      <p:sp>
        <p:nvSpPr>
          <p:cNvPr id="96" name="Google Shape;96;p7"/>
          <p:cNvSpPr/>
          <p:nvPr/>
        </p:nvSpPr>
        <p:spPr>
          <a:xfrm>
            <a:off x="3885500" y="761029"/>
            <a:ext cx="156000" cy="146100"/>
          </a:xfrm>
          <a:prstGeom prst="ellipse">
            <a:avLst/>
          </a:prstGeom>
          <a:solidFill>
            <a:srgbClr val="FF0000"/>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7" name="Google Shape;97;p7"/>
          <p:cNvSpPr/>
          <p:nvPr/>
        </p:nvSpPr>
        <p:spPr>
          <a:xfrm>
            <a:off x="5486987" y="1868889"/>
            <a:ext cx="156000" cy="146100"/>
          </a:xfrm>
          <a:prstGeom prst="ellipse">
            <a:avLst/>
          </a:prstGeom>
          <a:solidFill>
            <a:srgbClr val="FF0000"/>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8" title="Elbow joint speed.png"/>
          <p:cNvPicPr preferRelativeResize="0"/>
          <p:nvPr/>
        </p:nvPicPr>
        <p:blipFill rotWithShape="1">
          <a:blip r:embed="rId3">
            <a:alphaModFix/>
          </a:blip>
          <a:srcRect b="0" l="0" r="0" t="0"/>
          <a:stretch/>
        </p:blipFill>
        <p:spPr>
          <a:xfrm>
            <a:off x="0" y="0"/>
            <a:ext cx="9144000" cy="4563176"/>
          </a:xfrm>
          <a:prstGeom prst="rect">
            <a:avLst/>
          </a:prstGeom>
          <a:noFill/>
          <a:ln>
            <a:noFill/>
          </a:ln>
        </p:spPr>
      </p:pic>
      <p:sp>
        <p:nvSpPr>
          <p:cNvPr id="103" name="Google Shape;103;p8"/>
          <p:cNvSpPr txBox="1"/>
          <p:nvPr/>
        </p:nvSpPr>
        <p:spPr>
          <a:xfrm>
            <a:off x="99046" y="4563175"/>
            <a:ext cx="29352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chemeClr val="dk1"/>
              </a:buClr>
              <a:buSzPts val="2872"/>
              <a:buFont typeface="Arial"/>
              <a:buNone/>
            </a:pPr>
            <a:r>
              <a:rPr b="0" i="0" lang="en-GB" sz="2800" u="none" cap="none" strike="noStrike">
                <a:solidFill>
                  <a:schemeClr val="dk1"/>
                </a:solidFill>
                <a:latin typeface="Arial"/>
                <a:ea typeface="Arial"/>
                <a:cs typeface="Arial"/>
                <a:sym typeface="Arial"/>
              </a:rPr>
              <a:t> Max Arm Speed</a:t>
            </a:r>
            <a:endParaRPr b="0" i="0" sz="1400" u="none" cap="none" strike="noStrike">
              <a:solidFill>
                <a:srgbClr val="000000"/>
              </a:solidFill>
              <a:latin typeface="Arial"/>
              <a:ea typeface="Arial"/>
              <a:cs typeface="Arial"/>
              <a:sym typeface="Arial"/>
            </a:endParaRPr>
          </a:p>
        </p:txBody>
      </p:sp>
      <p:sp>
        <p:nvSpPr>
          <p:cNvPr id="104" name="Google Shape;104;p8"/>
          <p:cNvSpPr txBox="1"/>
          <p:nvPr/>
        </p:nvSpPr>
        <p:spPr>
          <a:xfrm>
            <a:off x="3163559" y="4616322"/>
            <a:ext cx="4492500" cy="46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Arm speed value indicates the highest speed achieved at the center of the Elbow joint during the pitch</a:t>
            </a:r>
            <a:endParaRPr b="0" i="0" sz="1400" u="none" cap="none" strike="noStrike">
              <a:solidFill>
                <a:srgbClr val="000000"/>
              </a:solidFill>
              <a:latin typeface="Arial"/>
              <a:ea typeface="Arial"/>
              <a:cs typeface="Arial"/>
              <a:sym typeface="Arial"/>
            </a:endParaRPr>
          </a:p>
        </p:txBody>
      </p:sp>
      <p:grpSp>
        <p:nvGrpSpPr>
          <p:cNvPr id="105" name="Google Shape;105;p8"/>
          <p:cNvGrpSpPr/>
          <p:nvPr/>
        </p:nvGrpSpPr>
        <p:grpSpPr>
          <a:xfrm>
            <a:off x="684084" y="3123214"/>
            <a:ext cx="2985600" cy="307800"/>
            <a:chOff x="697689" y="3335032"/>
            <a:chExt cx="2985600" cy="307800"/>
          </a:xfrm>
        </p:grpSpPr>
        <p:sp>
          <p:nvSpPr>
            <p:cNvPr id="106" name="Google Shape;106;p8"/>
            <p:cNvSpPr txBox="1"/>
            <p:nvPr/>
          </p:nvSpPr>
          <p:spPr>
            <a:xfrm>
              <a:off x="697689" y="3335032"/>
              <a:ext cx="2985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 Fastest elbow joint speed</a:t>
              </a:r>
              <a:endParaRPr b="0" i="0" sz="1400" u="none" cap="none" strike="noStrike">
                <a:solidFill>
                  <a:srgbClr val="000000"/>
                </a:solidFill>
                <a:latin typeface="Arial"/>
                <a:ea typeface="Arial"/>
                <a:cs typeface="Arial"/>
                <a:sym typeface="Arial"/>
              </a:endParaRPr>
            </a:p>
          </p:txBody>
        </p:sp>
        <p:sp>
          <p:nvSpPr>
            <p:cNvPr id="107" name="Google Shape;107;p8"/>
            <p:cNvSpPr/>
            <p:nvPr/>
          </p:nvSpPr>
          <p:spPr>
            <a:xfrm>
              <a:off x="748037" y="3422571"/>
              <a:ext cx="156000" cy="146100"/>
            </a:xfrm>
            <a:prstGeom prst="ellipse">
              <a:avLst/>
            </a:prstGeom>
            <a:solidFill>
              <a:srgbClr val="FF0000"/>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08" name="Google Shape;108;p8"/>
          <p:cNvSpPr/>
          <p:nvPr/>
        </p:nvSpPr>
        <p:spPr>
          <a:xfrm>
            <a:off x="3394320" y="2208654"/>
            <a:ext cx="156000" cy="146100"/>
          </a:xfrm>
          <a:prstGeom prst="ellipse">
            <a:avLst/>
          </a:prstGeom>
          <a:solidFill>
            <a:srgbClr val="FF0000"/>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9" title="Shoulder joint speed.png"/>
          <p:cNvPicPr preferRelativeResize="0"/>
          <p:nvPr/>
        </p:nvPicPr>
        <p:blipFill rotWithShape="1">
          <a:blip r:embed="rId3">
            <a:alphaModFix/>
          </a:blip>
          <a:srcRect b="0" l="0" r="0" t="0"/>
          <a:stretch/>
        </p:blipFill>
        <p:spPr>
          <a:xfrm>
            <a:off x="0" y="0"/>
            <a:ext cx="9144000" cy="4570226"/>
          </a:xfrm>
          <a:prstGeom prst="rect">
            <a:avLst/>
          </a:prstGeom>
          <a:noFill/>
          <a:ln>
            <a:noFill/>
          </a:ln>
        </p:spPr>
      </p:pic>
      <p:sp>
        <p:nvSpPr>
          <p:cNvPr id="114" name="Google Shape;114;p9"/>
          <p:cNvSpPr txBox="1"/>
          <p:nvPr>
            <p:ph type="title"/>
          </p:nvPr>
        </p:nvSpPr>
        <p:spPr>
          <a:xfrm>
            <a:off x="0" y="4510100"/>
            <a:ext cx="8478300" cy="633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GB"/>
              <a:t>  Max Shoulder Speed</a:t>
            </a:r>
            <a:endParaRPr/>
          </a:p>
        </p:txBody>
      </p:sp>
      <p:sp>
        <p:nvSpPr>
          <p:cNvPr id="115" name="Google Shape;115;p9"/>
          <p:cNvSpPr txBox="1"/>
          <p:nvPr/>
        </p:nvSpPr>
        <p:spPr>
          <a:xfrm>
            <a:off x="1195309" y="1029446"/>
            <a:ext cx="15825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FFFF"/>
              </a:solidFill>
              <a:latin typeface="Lexend SemiBold"/>
              <a:ea typeface="Lexend SemiBold"/>
              <a:cs typeface="Lexend SemiBold"/>
              <a:sym typeface="Lexend SemiBold"/>
            </a:endParaRPr>
          </a:p>
        </p:txBody>
      </p:sp>
      <p:sp>
        <p:nvSpPr>
          <p:cNvPr id="116" name="Google Shape;116;p9"/>
          <p:cNvSpPr txBox="1"/>
          <p:nvPr/>
        </p:nvSpPr>
        <p:spPr>
          <a:xfrm>
            <a:off x="3816925" y="4666795"/>
            <a:ext cx="5977800" cy="38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50" u="none" cap="none" strike="noStrike">
                <a:solidFill>
                  <a:schemeClr val="dk1"/>
                </a:solidFill>
                <a:latin typeface="Arial"/>
                <a:ea typeface="Arial"/>
                <a:cs typeface="Arial"/>
                <a:sym typeface="Arial"/>
              </a:rPr>
              <a:t>Indicates the highest speed achieved at the center of the shoulder joint during the pitch</a:t>
            </a:r>
            <a:endParaRPr b="0" i="0" sz="1400" u="none" cap="none" strike="noStrike">
              <a:solidFill>
                <a:srgbClr val="000000"/>
              </a:solidFill>
              <a:latin typeface="Arial"/>
              <a:ea typeface="Arial"/>
              <a:cs typeface="Arial"/>
              <a:sym typeface="Arial"/>
            </a:endParaRPr>
          </a:p>
        </p:txBody>
      </p:sp>
      <p:grpSp>
        <p:nvGrpSpPr>
          <p:cNvPr id="117" name="Google Shape;117;p9"/>
          <p:cNvGrpSpPr/>
          <p:nvPr/>
        </p:nvGrpSpPr>
        <p:grpSpPr>
          <a:xfrm>
            <a:off x="1013987" y="913061"/>
            <a:ext cx="2985600" cy="307800"/>
            <a:chOff x="-2834805" y="727107"/>
            <a:chExt cx="2985600" cy="307800"/>
          </a:xfrm>
        </p:grpSpPr>
        <p:sp>
          <p:nvSpPr>
            <p:cNvPr id="118" name="Google Shape;118;p9"/>
            <p:cNvSpPr txBox="1"/>
            <p:nvPr/>
          </p:nvSpPr>
          <p:spPr>
            <a:xfrm>
              <a:off x="-2834805" y="727107"/>
              <a:ext cx="2985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 Fastest shoulder joint speed</a:t>
              </a:r>
              <a:endParaRPr b="0" i="0" sz="1400" u="none" cap="none" strike="noStrike">
                <a:solidFill>
                  <a:srgbClr val="000000"/>
                </a:solidFill>
                <a:latin typeface="Arial"/>
                <a:ea typeface="Arial"/>
                <a:cs typeface="Arial"/>
                <a:sym typeface="Arial"/>
              </a:endParaRPr>
            </a:p>
          </p:txBody>
        </p:sp>
        <p:sp>
          <p:nvSpPr>
            <p:cNvPr id="119" name="Google Shape;119;p9"/>
            <p:cNvSpPr/>
            <p:nvPr/>
          </p:nvSpPr>
          <p:spPr>
            <a:xfrm>
              <a:off x="-2784457" y="814646"/>
              <a:ext cx="156000" cy="146100"/>
            </a:xfrm>
            <a:prstGeom prst="ellipse">
              <a:avLst/>
            </a:prstGeom>
            <a:solidFill>
              <a:srgbClr val="FF0000"/>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20" name="Google Shape;120;p9"/>
          <p:cNvSpPr/>
          <p:nvPr/>
        </p:nvSpPr>
        <p:spPr>
          <a:xfrm>
            <a:off x="4278624" y="1732118"/>
            <a:ext cx="156000" cy="146100"/>
          </a:xfrm>
          <a:prstGeom prst="ellipse">
            <a:avLst/>
          </a:prstGeom>
          <a:solidFill>
            <a:srgbClr val="FF0000"/>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0" title="Wrist Ang Velocity.png"/>
          <p:cNvPicPr preferRelativeResize="0"/>
          <p:nvPr/>
        </p:nvPicPr>
        <p:blipFill rotWithShape="1">
          <a:blip r:embed="rId3">
            <a:alphaModFix/>
          </a:blip>
          <a:srcRect b="0" l="0" r="0" t="0"/>
          <a:stretch/>
        </p:blipFill>
        <p:spPr>
          <a:xfrm>
            <a:off x="6625" y="0"/>
            <a:ext cx="9144000" cy="4610051"/>
          </a:xfrm>
          <a:prstGeom prst="rect">
            <a:avLst/>
          </a:prstGeom>
          <a:noFill/>
          <a:ln>
            <a:noFill/>
          </a:ln>
        </p:spPr>
      </p:pic>
      <p:sp>
        <p:nvSpPr>
          <p:cNvPr id="126" name="Google Shape;126;p10"/>
          <p:cNvSpPr txBox="1"/>
          <p:nvPr>
            <p:ph type="title"/>
          </p:nvPr>
        </p:nvSpPr>
        <p:spPr>
          <a:xfrm>
            <a:off x="6621" y="4570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  Max Wrist Angular Velocity</a:t>
            </a:r>
            <a:endParaRPr/>
          </a:p>
        </p:txBody>
      </p:sp>
      <p:sp>
        <p:nvSpPr>
          <p:cNvPr id="127" name="Google Shape;127;p10"/>
          <p:cNvSpPr txBox="1"/>
          <p:nvPr/>
        </p:nvSpPr>
        <p:spPr>
          <a:xfrm>
            <a:off x="4083771" y="729423"/>
            <a:ext cx="3663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FFFF"/>
              </a:solidFill>
              <a:latin typeface="Lexend SemiBold"/>
              <a:ea typeface="Lexend SemiBold"/>
              <a:cs typeface="Lexend SemiBold"/>
              <a:sym typeface="Lexend SemiBold"/>
            </a:endParaRPr>
          </a:p>
        </p:txBody>
      </p:sp>
      <p:sp>
        <p:nvSpPr>
          <p:cNvPr id="128" name="Google Shape;128;p10"/>
          <p:cNvSpPr txBox="1"/>
          <p:nvPr/>
        </p:nvSpPr>
        <p:spPr>
          <a:xfrm>
            <a:off x="4315700" y="4553550"/>
            <a:ext cx="4980600" cy="60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GB" sz="1000" u="none" cap="none" strike="noStrike">
                <a:solidFill>
                  <a:schemeClr val="dk1"/>
                </a:solidFill>
                <a:latin typeface="Arial"/>
                <a:ea typeface="Arial"/>
                <a:cs typeface="Arial"/>
                <a:sym typeface="Arial"/>
              </a:rPr>
              <a:t>Wrist angular velocity is derived from the angular measurement between the palm and the forearm. The knuckles speed at the release point is the closest speed to the ball speed at release point.</a:t>
            </a:r>
            <a:endParaRPr b="0" i="0" sz="1400" u="none" cap="none" strike="noStrike">
              <a:solidFill>
                <a:srgbClr val="000000"/>
              </a:solidFill>
              <a:latin typeface="Arial"/>
              <a:ea typeface="Arial"/>
              <a:cs typeface="Arial"/>
              <a:sym typeface="Arial"/>
            </a:endParaRPr>
          </a:p>
        </p:txBody>
      </p:sp>
      <p:sp>
        <p:nvSpPr>
          <p:cNvPr id="129" name="Google Shape;129;p10"/>
          <p:cNvSpPr txBox="1"/>
          <p:nvPr/>
        </p:nvSpPr>
        <p:spPr>
          <a:xfrm>
            <a:off x="712738" y="1143495"/>
            <a:ext cx="366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    = Maximum wrist joint angular velocity</a:t>
            </a:r>
            <a:endParaRPr b="0" i="0" sz="1400" u="none" cap="none" strike="noStrike">
              <a:solidFill>
                <a:srgbClr val="000000"/>
              </a:solidFill>
              <a:latin typeface="Arial"/>
              <a:ea typeface="Arial"/>
              <a:cs typeface="Arial"/>
              <a:sym typeface="Arial"/>
            </a:endParaRPr>
          </a:p>
        </p:txBody>
      </p:sp>
      <p:cxnSp>
        <p:nvCxnSpPr>
          <p:cNvPr id="130" name="Google Shape;130;p10"/>
          <p:cNvCxnSpPr/>
          <p:nvPr/>
        </p:nvCxnSpPr>
        <p:spPr>
          <a:xfrm flipH="1" rot="10800000">
            <a:off x="2141800" y="2536825"/>
            <a:ext cx="405000" cy="735600"/>
          </a:xfrm>
          <a:prstGeom prst="straightConnector1">
            <a:avLst/>
          </a:prstGeom>
          <a:noFill/>
          <a:ln cap="flat" cmpd="sng" w="76200">
            <a:solidFill>
              <a:srgbClr val="FF0000"/>
            </a:solidFill>
            <a:prstDash val="solid"/>
            <a:round/>
            <a:headEnd len="sm" w="sm" type="none"/>
            <a:tailEnd len="sm" w="sm" type="none"/>
          </a:ln>
        </p:spPr>
      </p:cxnSp>
      <p:cxnSp>
        <p:nvCxnSpPr>
          <p:cNvPr id="131" name="Google Shape;131;p10"/>
          <p:cNvCxnSpPr/>
          <p:nvPr/>
        </p:nvCxnSpPr>
        <p:spPr>
          <a:xfrm flipH="1" rot="10800000">
            <a:off x="2594450" y="2277300"/>
            <a:ext cx="797400" cy="259500"/>
          </a:xfrm>
          <a:prstGeom prst="straightConnector1">
            <a:avLst/>
          </a:prstGeom>
          <a:noFill/>
          <a:ln cap="flat" cmpd="sng" w="76200">
            <a:solidFill>
              <a:srgbClr val="FFFF00"/>
            </a:solidFill>
            <a:prstDash val="solid"/>
            <a:round/>
            <a:headEnd len="sm" w="sm" type="none"/>
            <a:tailEnd len="sm" w="sm" type="none"/>
          </a:ln>
        </p:spPr>
      </p:cxnSp>
      <p:sp>
        <p:nvSpPr>
          <p:cNvPr id="132" name="Google Shape;132;p10"/>
          <p:cNvSpPr/>
          <p:nvPr/>
        </p:nvSpPr>
        <p:spPr>
          <a:xfrm rot="5602532">
            <a:off x="1676841" y="1737685"/>
            <a:ext cx="1334916" cy="1242323"/>
          </a:xfrm>
          <a:prstGeom prst="arc">
            <a:avLst>
              <a:gd fmla="val 16504506" name="adj1"/>
              <a:gd fmla="val 0" name="adj2"/>
            </a:avLst>
          </a:prstGeom>
          <a:noFill/>
          <a:ln cap="flat" cmpd="sng" w="38100">
            <a:solidFill>
              <a:srgbClr val="00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3" name="Google Shape;133;p10"/>
          <p:cNvSpPr/>
          <p:nvPr/>
        </p:nvSpPr>
        <p:spPr>
          <a:xfrm rot="5602532">
            <a:off x="-280709" y="226010"/>
            <a:ext cx="1334916" cy="1242323"/>
          </a:xfrm>
          <a:prstGeom prst="arc">
            <a:avLst>
              <a:gd fmla="val 16504506" name="adj1"/>
              <a:gd fmla="val 0" name="adj2"/>
            </a:avLst>
          </a:prstGeom>
          <a:noFill/>
          <a:ln cap="flat" cmpd="sng" w="38100">
            <a:solidFill>
              <a:srgbClr val="00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cfitz</dc:creator>
</cp:coreProperties>
</file>